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  <p:sldMasterId id="2147483660" r:id="rId2"/>
  </p:sldMasterIdLst>
  <p:notesMasterIdLst>
    <p:notesMasterId r:id="rId45"/>
  </p:notesMasterIdLst>
  <p:sldIdLst>
    <p:sldId id="256" r:id="rId3"/>
    <p:sldId id="258" r:id="rId4"/>
    <p:sldId id="363" r:id="rId5"/>
    <p:sldId id="370" r:id="rId6"/>
    <p:sldId id="372" r:id="rId7"/>
    <p:sldId id="373" r:id="rId8"/>
    <p:sldId id="374" r:id="rId9"/>
    <p:sldId id="365" r:id="rId10"/>
    <p:sldId id="376" r:id="rId11"/>
    <p:sldId id="401" r:id="rId12"/>
    <p:sldId id="402" r:id="rId13"/>
    <p:sldId id="367" r:id="rId14"/>
    <p:sldId id="329" r:id="rId15"/>
    <p:sldId id="259" r:id="rId16"/>
    <p:sldId id="333" r:id="rId17"/>
    <p:sldId id="316" r:id="rId18"/>
    <p:sldId id="324" r:id="rId19"/>
    <p:sldId id="317" r:id="rId20"/>
    <p:sldId id="260" r:id="rId21"/>
    <p:sldId id="318" r:id="rId22"/>
    <p:sldId id="319" r:id="rId23"/>
    <p:sldId id="288" r:id="rId24"/>
    <p:sldId id="265" r:id="rId25"/>
    <p:sldId id="266" r:id="rId26"/>
    <p:sldId id="387" r:id="rId27"/>
    <p:sldId id="304" r:id="rId28"/>
    <p:sldId id="267" r:id="rId29"/>
    <p:sldId id="268" r:id="rId30"/>
    <p:sldId id="269" r:id="rId31"/>
    <p:sldId id="270" r:id="rId32"/>
    <p:sldId id="320" r:id="rId33"/>
    <p:sldId id="305" r:id="rId34"/>
    <p:sldId id="340" r:id="rId35"/>
    <p:sldId id="332" r:id="rId36"/>
    <p:sldId id="334" r:id="rId37"/>
    <p:sldId id="335" r:id="rId38"/>
    <p:sldId id="272" r:id="rId39"/>
    <p:sldId id="284" r:id="rId40"/>
    <p:sldId id="400" r:id="rId41"/>
    <p:sldId id="274" r:id="rId42"/>
    <p:sldId id="321" r:id="rId43"/>
    <p:sldId id="397" r:id="rId44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ra Burkhart" initials="SB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41" autoAdjust="0"/>
    <p:restoredTop sz="94708"/>
  </p:normalViewPr>
  <p:slideViewPr>
    <p:cSldViewPr snapToGrid="0"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0-16T10:59:57.145" idx="3">
    <p:pos x="10" y="10"/>
    <p:text>I don't understand this slide. If trying to show location of remote sensors, this is incorrect.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E059FC-48E4-4941-BBF0-DA41762BF0F4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7128A2-9DFB-48F4-B643-58C8BB903322}">
      <dgm:prSet phldrT="[Text]"/>
      <dgm:spPr>
        <a:xfrm>
          <a:off x="3048021" y="838186"/>
          <a:ext cx="2958884" cy="2958884"/>
        </a:xfrm>
        <a:prstGeom prst="ellipse">
          <a:avLst/>
        </a:prstGeom>
        <a:solidFill>
          <a:sysClr val="window" lastClr="FFFFFF">
            <a:lumMod val="8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High Phosphorous &amp; Nitrogen</a:t>
          </a:r>
        </a:p>
      </dgm:t>
    </dgm:pt>
    <dgm:pt modelId="{6BE06ABD-CCE8-43C1-98ED-DF6B028F2C22}" type="parTrans" cxnId="{5C595CB9-04BC-4240-839A-E1A95DC01061}">
      <dgm:prSet/>
      <dgm:spPr/>
      <dgm:t>
        <a:bodyPr/>
        <a:lstStyle/>
        <a:p>
          <a:endParaRPr lang="en-US"/>
        </a:p>
      </dgm:t>
    </dgm:pt>
    <dgm:pt modelId="{3492A2C4-9D4C-49DA-9F05-E90D7008FC1E}" type="sibTrans" cxnId="{5C595CB9-04BC-4240-839A-E1A95DC01061}">
      <dgm:prSet/>
      <dgm:spPr/>
      <dgm:t>
        <a:bodyPr/>
        <a:lstStyle/>
        <a:p>
          <a:endParaRPr lang="en-US"/>
        </a:p>
      </dgm:t>
    </dgm:pt>
    <dgm:pt modelId="{328F2A07-8B71-4333-A6B2-EC5E800AC2D9}">
      <dgm:prSet phldrT="[Text]"/>
      <dgm:spPr>
        <a:xfrm>
          <a:off x="13" y="1382492"/>
          <a:ext cx="2470739" cy="1867752"/>
        </a:xfrm>
        <a:prstGeom prst="roundRect">
          <a:avLst>
            <a:gd name="adj" fmla="val 10000"/>
          </a:avLst>
        </a:prstGeom>
        <a:solidFill>
          <a:sysClr val="window" lastClr="FFFFFF">
            <a:lumMod val="8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Residential Source Control </a:t>
          </a:r>
        </a:p>
      </dgm:t>
    </dgm:pt>
    <dgm:pt modelId="{AF71963C-C04B-4591-9B17-50215867ACA3}" type="parTrans" cxnId="{B1BF0A3C-B348-4B7A-97EC-6B0833113D7F}">
      <dgm:prSet/>
      <dgm:spPr>
        <a:xfrm rot="21573193">
          <a:off x="2513093" y="2156719"/>
          <a:ext cx="616710" cy="412955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A041B25-ACAC-4310-AEB9-03CDDACD15F6}" type="sibTrans" cxnId="{B1BF0A3C-B348-4B7A-97EC-6B0833113D7F}">
      <dgm:prSet/>
      <dgm:spPr/>
      <dgm:t>
        <a:bodyPr/>
        <a:lstStyle/>
        <a:p>
          <a:endParaRPr lang="en-US"/>
        </a:p>
      </dgm:t>
    </dgm:pt>
    <dgm:pt modelId="{DB5DF3DA-63FA-4F9A-9851-D7B1FDAB5113}">
      <dgm:prSet phldrT="[Text]"/>
      <dgm:spPr>
        <a:xfrm>
          <a:off x="6595621" y="1371557"/>
          <a:ext cx="2472158" cy="1870838"/>
        </a:xfrm>
        <a:prstGeom prst="roundRect">
          <a:avLst>
            <a:gd name="adj" fmla="val 10000"/>
          </a:avLst>
        </a:prstGeom>
        <a:solidFill>
          <a:sysClr val="window" lastClr="FFFFFF">
            <a:lumMod val="8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Reduce other sources of nutrients</a:t>
          </a:r>
        </a:p>
      </dgm:t>
    </dgm:pt>
    <dgm:pt modelId="{0E50186B-B639-4BEB-A4B6-6713B3C2C303}" type="parTrans" cxnId="{721E6F0D-522D-4ED8-95C6-C5B021694089}">
      <dgm:prSet/>
      <dgm:spPr>
        <a:xfrm rot="10797874">
          <a:off x="5777776" y="2149679"/>
          <a:ext cx="787675" cy="412955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87384F4-2A5E-4181-A8A9-089038A08DCD}" type="sibTrans" cxnId="{721E6F0D-522D-4ED8-95C6-C5B021694089}">
      <dgm:prSet/>
      <dgm:spPr/>
      <dgm:t>
        <a:bodyPr/>
        <a:lstStyle/>
        <a:p>
          <a:endParaRPr lang="en-US"/>
        </a:p>
      </dgm:t>
    </dgm:pt>
    <dgm:pt modelId="{FA16E4C8-D0E2-4E1E-AB81-856AF22D0860}">
      <dgm:prSet phldrT="[Text]"/>
      <dgm:spPr>
        <a:xfrm>
          <a:off x="3200407" y="4519869"/>
          <a:ext cx="2503216" cy="1652308"/>
        </a:xfrm>
        <a:prstGeom prst="roundRect">
          <a:avLst>
            <a:gd name="adj" fmla="val 10000"/>
          </a:avLst>
        </a:prstGeom>
        <a:solidFill>
          <a:sysClr val="window" lastClr="FFFFFF">
            <a:lumMod val="8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Install Fans or Pumps</a:t>
          </a:r>
        </a:p>
      </dgm:t>
    </dgm:pt>
    <dgm:pt modelId="{8E53118B-8091-426F-A104-4F2C826445B1}" type="parTrans" cxnId="{976AAEF2-1586-4806-8222-25477FAB82E2}">
      <dgm:prSet/>
      <dgm:spPr>
        <a:xfrm rot="16200000">
          <a:off x="4074909" y="3939745"/>
          <a:ext cx="797545" cy="412955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29FB633-BEC5-48D4-83B3-710635CCF2DE}" type="sibTrans" cxnId="{976AAEF2-1586-4806-8222-25477FAB82E2}">
      <dgm:prSet/>
      <dgm:spPr/>
      <dgm:t>
        <a:bodyPr/>
        <a:lstStyle/>
        <a:p>
          <a:endParaRPr lang="en-US"/>
        </a:p>
      </dgm:t>
    </dgm:pt>
    <dgm:pt modelId="{9DDEA0E4-6FD2-49D0-9F1C-5F6AC2FB10C8}">
      <dgm:prSet phldrT="[Text]" custAng="0" custScaleX="83978" custScaleY="83978" custRadScaleRad="37873" custRadScaleInc="-167221"/>
      <dgm:spPr/>
      <dgm:t>
        <a:bodyPr/>
        <a:lstStyle/>
        <a:p>
          <a:endParaRPr lang="en-US"/>
        </a:p>
      </dgm:t>
    </dgm:pt>
    <dgm:pt modelId="{F1942B25-530F-4F46-AE02-94EBF3AA981E}" type="parTrans" cxnId="{FC001ECC-CD56-4420-A316-99D08F6D8A53}">
      <dgm:prSet custAng="10800332" custScaleX="70421" custScaleY="62093" custLinFactNeighborX="17080" custLinFactNeighborY="-87068" custRadScaleRad="23519" custRadScaleInc="-2147483648"/>
      <dgm:spPr/>
      <dgm:t>
        <a:bodyPr/>
        <a:lstStyle/>
        <a:p>
          <a:endParaRPr lang="en-US"/>
        </a:p>
      </dgm:t>
    </dgm:pt>
    <dgm:pt modelId="{483BEC7A-38F5-453F-865C-A5BBF33ECA0F}" type="sibTrans" cxnId="{FC001ECC-CD56-4420-A316-99D08F6D8A53}">
      <dgm:prSet/>
      <dgm:spPr/>
      <dgm:t>
        <a:bodyPr/>
        <a:lstStyle/>
        <a:p>
          <a:endParaRPr lang="en-US"/>
        </a:p>
      </dgm:t>
    </dgm:pt>
    <dgm:pt modelId="{45CF9720-2100-407E-90CB-06CD98E90201}">
      <dgm:prSet phldrT="[Text]"/>
      <dgm:spPr>
        <a:xfrm>
          <a:off x="304810" y="4038603"/>
          <a:ext cx="1771695" cy="1349698"/>
        </a:xfrm>
        <a:prstGeom prst="roundRect">
          <a:avLst>
            <a:gd name="adj" fmla="val 10000"/>
          </a:avLst>
        </a:prstGeom>
        <a:solidFill>
          <a:sysClr val="window" lastClr="FFFFFF">
            <a:lumMod val="8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Education and/or regulation</a:t>
          </a:r>
        </a:p>
      </dgm:t>
    </dgm:pt>
    <dgm:pt modelId="{D1536EFF-DAF0-40A2-8F91-D3EE9235F28C}" type="parTrans" cxnId="{DB53C37A-D0CB-4C6B-A0C6-4D393E401D3D}">
      <dgm:prSet/>
      <dgm:spPr>
        <a:xfrm rot="16200000">
          <a:off x="726810" y="3353314"/>
          <a:ext cx="871176" cy="412955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068155F-F501-4038-A638-0B1298A1079C}" type="sibTrans" cxnId="{DB53C37A-D0CB-4C6B-A0C6-4D393E401D3D}">
      <dgm:prSet/>
      <dgm:spPr/>
      <dgm:t>
        <a:bodyPr/>
        <a:lstStyle/>
        <a:p>
          <a:endParaRPr lang="en-US"/>
        </a:p>
      </dgm:t>
    </dgm:pt>
    <dgm:pt modelId="{AB75A42E-6501-4E6D-B5FC-9236F5EC3822}">
      <dgm:prSet phldrT="[Text]"/>
      <dgm:spPr>
        <a:xfrm>
          <a:off x="6934202" y="4038581"/>
          <a:ext cx="1773447" cy="1356969"/>
        </a:xfrm>
        <a:prstGeom prst="roundRect">
          <a:avLst>
            <a:gd name="adj" fmla="val 10000"/>
          </a:avLst>
        </a:prstGeom>
        <a:solidFill>
          <a:sysClr val="window" lastClr="FFFFFF">
            <a:lumMod val="8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Work with stakeholders and others</a:t>
          </a:r>
        </a:p>
      </dgm:t>
    </dgm:pt>
    <dgm:pt modelId="{63E03631-2BC5-40A5-B342-EFFDBE3CAA67}" type="parTrans" cxnId="{2FC6CF8E-3B19-4CC6-9647-94DE31C70524}">
      <dgm:prSet/>
      <dgm:spPr>
        <a:xfrm rot="16200000">
          <a:off x="7327459" y="3377713"/>
          <a:ext cx="882433" cy="375412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85000"/>
          </a:sys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403F53F1-B8CE-41E1-AAB2-4D05C628718F}" type="sibTrans" cxnId="{2FC6CF8E-3B19-4CC6-9647-94DE31C70524}">
      <dgm:prSet/>
      <dgm:spPr/>
      <dgm:t>
        <a:bodyPr/>
        <a:lstStyle/>
        <a:p>
          <a:endParaRPr lang="en-US"/>
        </a:p>
      </dgm:t>
    </dgm:pt>
    <dgm:pt modelId="{BE178883-7C0C-474F-8379-45038419D3F3}" type="pres">
      <dgm:prSet presAssocID="{7CE059FC-48E4-4941-BBF0-DA41762BF0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495BD4-05C8-49FA-9353-9E92DDF41716}" type="pres">
      <dgm:prSet presAssocID="{5F7128A2-9DFB-48F4-B643-58C8BB903322}" presName="centerShape" presStyleLbl="node0" presStyleIdx="0" presStyleCnt="1" custScaleX="126798" custScaleY="126798" custLinFactNeighborX="-3038" custLinFactNeighborY="-36698"/>
      <dgm:spPr/>
      <dgm:t>
        <a:bodyPr/>
        <a:lstStyle/>
        <a:p>
          <a:endParaRPr lang="en-US"/>
        </a:p>
      </dgm:t>
    </dgm:pt>
    <dgm:pt modelId="{544BBF15-97A1-4C67-B9EE-AA60B85D4F44}" type="pres">
      <dgm:prSet presAssocID="{AF71963C-C04B-4591-9B17-50215867ACA3}" presName="parTrans" presStyleLbl="bgSibTrans2D1" presStyleIdx="0" presStyleCnt="5" custAng="10771877" custScaleX="36003" custScaleY="62093" custLinFactNeighborX="42593" custLinFactNeighborY="6992" custRadScaleRad="23519" custRadScaleInc="-2147483648"/>
      <dgm:spPr/>
      <dgm:t>
        <a:bodyPr/>
        <a:lstStyle/>
        <a:p>
          <a:endParaRPr lang="en-US"/>
        </a:p>
      </dgm:t>
    </dgm:pt>
    <dgm:pt modelId="{B8A4426F-0968-4F47-AAD6-5049E4A917D7}" type="pres">
      <dgm:prSet presAssocID="{328F2A07-8B71-4333-A6B2-EC5E800AC2D9}" presName="node" presStyleLbl="node1" presStyleIdx="0" presStyleCnt="5" custAng="0" custScaleX="111452" custScaleY="105315" custRadScaleRad="125200" custRadScaleInc="99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EF0913-40A5-4C1B-862F-E05A591A596C}" type="pres">
      <dgm:prSet presAssocID="{D1536EFF-DAF0-40A2-8F91-D3EE9235F28C}" presName="parTrans" presStyleLbl="bgSibTrans2D1" presStyleIdx="1" presStyleCnt="5" custAng="7540699" custScaleX="35074" custScaleY="62093" custLinFactNeighborX="-41753" custLinFactNeighborY="-64556"/>
      <dgm:spPr/>
      <dgm:t>
        <a:bodyPr/>
        <a:lstStyle/>
        <a:p>
          <a:endParaRPr lang="en-US"/>
        </a:p>
      </dgm:t>
    </dgm:pt>
    <dgm:pt modelId="{A5AC42F1-72E4-4897-AECF-91970D1E3114}" type="pres">
      <dgm:prSet presAssocID="{45CF9720-2100-407E-90CB-06CD98E90201}" presName="node" presStyleLbl="node1" presStyleIdx="1" presStyleCnt="5" custScaleX="79919" custScaleY="76104" custRadScaleRad="103568" custRadScaleInc="-119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86735-9800-4C9B-9BF1-AF26DDADDB31}" type="pres">
      <dgm:prSet presAssocID="{0E50186B-B639-4BEB-A4B6-6713B3C2C303}" presName="parTrans" presStyleLbl="bgSibTrans2D1" presStyleIdx="2" presStyleCnt="5" custAng="10808956" custScaleX="45677" custScaleY="62093" custLinFactNeighborX="-46268" custLinFactNeighborY="6977" custRadScaleRad="23519" custRadScaleInc="-2147483648"/>
      <dgm:spPr/>
      <dgm:t>
        <a:bodyPr/>
        <a:lstStyle/>
        <a:p>
          <a:endParaRPr lang="en-US"/>
        </a:p>
      </dgm:t>
    </dgm:pt>
    <dgm:pt modelId="{B03134AB-0A30-4437-BFB2-59B54D866EDC}" type="pres">
      <dgm:prSet presAssocID="{DB5DF3DA-63FA-4F9A-9851-D7B1FDAB5113}" presName="node" presStyleLbl="node1" presStyleIdx="2" presStyleCnt="5" custScaleX="111516" custScaleY="105489" custRadScaleRad="116641" custRadScaleInc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1896A5-BE57-42CF-9B9F-8999BDC9E3C4}" type="pres">
      <dgm:prSet presAssocID="{8E53118B-8091-426F-A104-4F2C826445B1}" presName="parTrans" presStyleLbl="bgSibTrans2D1" presStyleIdx="3" presStyleCnt="5" custAng="10714371" custScaleX="54453" custScaleY="62093" custLinFactNeighborX="234" custLinFactNeighborY="-77087"/>
      <dgm:spPr/>
      <dgm:t>
        <a:bodyPr/>
        <a:lstStyle/>
        <a:p>
          <a:endParaRPr lang="en-US"/>
        </a:p>
      </dgm:t>
    </dgm:pt>
    <dgm:pt modelId="{657A05E1-19D8-401A-BBB7-981FA671144C}" type="pres">
      <dgm:prSet presAssocID="{FA16E4C8-D0E2-4E1E-AB81-856AF22D0860}" presName="node" presStyleLbl="node1" presStyleIdx="3" presStyleCnt="5" custScaleX="112917" custScaleY="93167" custRadScaleRad="17161" custRadScaleInc="455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363E1-29DA-4E6A-8EF4-E0E56969E1EB}" type="pres">
      <dgm:prSet presAssocID="{63E03631-2BC5-40A5-B342-EFFDBE3CAA67}" presName="parTrans" presStyleLbl="bgSibTrans2D1" presStyleIdx="4" presStyleCnt="5" custAng="14035497" custScaleX="35979" custScaleY="56448" custLinFactNeighborX="38282" custLinFactNeighborY="-64586"/>
      <dgm:spPr/>
      <dgm:t>
        <a:bodyPr/>
        <a:lstStyle/>
        <a:p>
          <a:endParaRPr lang="en-US"/>
        </a:p>
      </dgm:t>
    </dgm:pt>
    <dgm:pt modelId="{0FB480C1-D59D-42FC-ADDB-683C04DDC11A}" type="pres">
      <dgm:prSet presAssocID="{AB75A42E-6501-4E6D-B5FC-9236F5EC3822}" presName="node" presStyleLbl="node1" presStyleIdx="4" presStyleCnt="5" custScaleX="79998" custScaleY="76514" custRadScaleRad="90148" custRadScaleInc="-58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7842DD-1A04-4E81-B37A-537BC053D9D0}" type="presOf" srcId="{AF71963C-C04B-4591-9B17-50215867ACA3}" destId="{544BBF15-97A1-4C67-B9EE-AA60B85D4F44}" srcOrd="0" destOrd="0" presId="urn:microsoft.com/office/officeart/2005/8/layout/radial4"/>
    <dgm:cxn modelId="{976AAEF2-1586-4806-8222-25477FAB82E2}" srcId="{5F7128A2-9DFB-48F4-B643-58C8BB903322}" destId="{FA16E4C8-D0E2-4E1E-AB81-856AF22D0860}" srcOrd="3" destOrd="0" parTransId="{8E53118B-8091-426F-A104-4F2C826445B1}" sibTransId="{E29FB633-BEC5-48D4-83B3-710635CCF2DE}"/>
    <dgm:cxn modelId="{9FFCBA88-AB25-40EC-8204-493592C0DBC8}" type="presOf" srcId="{5F7128A2-9DFB-48F4-B643-58C8BB903322}" destId="{D2495BD4-05C8-49FA-9353-9E92DDF41716}" srcOrd="0" destOrd="0" presId="urn:microsoft.com/office/officeart/2005/8/layout/radial4"/>
    <dgm:cxn modelId="{28C42F5D-149F-4EDA-A40F-D4E8A374E8DA}" type="presOf" srcId="{D1536EFF-DAF0-40A2-8F91-D3EE9235F28C}" destId="{F9EF0913-40A5-4C1B-862F-E05A591A596C}" srcOrd="0" destOrd="0" presId="urn:microsoft.com/office/officeart/2005/8/layout/radial4"/>
    <dgm:cxn modelId="{87C68CE1-E6AF-4DF0-ABA6-3CE620A72E64}" type="presOf" srcId="{DB5DF3DA-63FA-4F9A-9851-D7B1FDAB5113}" destId="{B03134AB-0A30-4437-BFB2-59B54D866EDC}" srcOrd="0" destOrd="0" presId="urn:microsoft.com/office/officeart/2005/8/layout/radial4"/>
    <dgm:cxn modelId="{151A24B5-C32D-4258-A54F-5565778B85A2}" type="presOf" srcId="{0E50186B-B639-4BEB-A4B6-6713B3C2C303}" destId="{AEA86735-9800-4C9B-9BF1-AF26DDADDB31}" srcOrd="0" destOrd="0" presId="urn:microsoft.com/office/officeart/2005/8/layout/radial4"/>
    <dgm:cxn modelId="{721E6F0D-522D-4ED8-95C6-C5B021694089}" srcId="{5F7128A2-9DFB-48F4-B643-58C8BB903322}" destId="{DB5DF3DA-63FA-4F9A-9851-D7B1FDAB5113}" srcOrd="2" destOrd="0" parTransId="{0E50186B-B639-4BEB-A4B6-6713B3C2C303}" sibTransId="{B87384F4-2A5E-4181-A8A9-089038A08DCD}"/>
    <dgm:cxn modelId="{2B279729-B199-42E7-A4E6-4A741A1633CF}" type="presOf" srcId="{63E03631-2BC5-40A5-B342-EFFDBE3CAA67}" destId="{2D2363E1-29DA-4E6A-8EF4-E0E56969E1EB}" srcOrd="0" destOrd="0" presId="urn:microsoft.com/office/officeart/2005/8/layout/radial4"/>
    <dgm:cxn modelId="{6732295A-6873-45D0-8405-F7E60A546B69}" type="presOf" srcId="{7CE059FC-48E4-4941-BBF0-DA41762BF0F4}" destId="{BE178883-7C0C-474F-8379-45038419D3F3}" srcOrd="0" destOrd="0" presId="urn:microsoft.com/office/officeart/2005/8/layout/radial4"/>
    <dgm:cxn modelId="{87A11247-226B-4B91-AF85-4FEDFA116645}" type="presOf" srcId="{FA16E4C8-D0E2-4E1E-AB81-856AF22D0860}" destId="{657A05E1-19D8-401A-BBB7-981FA671144C}" srcOrd="0" destOrd="0" presId="urn:microsoft.com/office/officeart/2005/8/layout/radial4"/>
    <dgm:cxn modelId="{5C595CB9-04BC-4240-839A-E1A95DC01061}" srcId="{7CE059FC-48E4-4941-BBF0-DA41762BF0F4}" destId="{5F7128A2-9DFB-48F4-B643-58C8BB903322}" srcOrd="0" destOrd="0" parTransId="{6BE06ABD-CCE8-43C1-98ED-DF6B028F2C22}" sibTransId="{3492A2C4-9D4C-49DA-9F05-E90D7008FC1E}"/>
    <dgm:cxn modelId="{FC001ECC-CD56-4420-A316-99D08F6D8A53}" srcId="{7CE059FC-48E4-4941-BBF0-DA41762BF0F4}" destId="{9DDEA0E4-6FD2-49D0-9F1C-5F6AC2FB10C8}" srcOrd="1" destOrd="0" parTransId="{F1942B25-530F-4F46-AE02-94EBF3AA981E}" sibTransId="{483BEC7A-38F5-453F-865C-A5BBF33ECA0F}"/>
    <dgm:cxn modelId="{2FC6CF8E-3B19-4CC6-9647-94DE31C70524}" srcId="{5F7128A2-9DFB-48F4-B643-58C8BB903322}" destId="{AB75A42E-6501-4E6D-B5FC-9236F5EC3822}" srcOrd="4" destOrd="0" parTransId="{63E03631-2BC5-40A5-B342-EFFDBE3CAA67}" sibTransId="{403F53F1-B8CE-41E1-AAB2-4D05C628718F}"/>
    <dgm:cxn modelId="{6743FF7B-4262-470C-874D-37FE5D093D68}" type="presOf" srcId="{AB75A42E-6501-4E6D-B5FC-9236F5EC3822}" destId="{0FB480C1-D59D-42FC-ADDB-683C04DDC11A}" srcOrd="0" destOrd="0" presId="urn:microsoft.com/office/officeart/2005/8/layout/radial4"/>
    <dgm:cxn modelId="{873BFF90-F0F7-4536-BF8D-2008829A66C8}" type="presOf" srcId="{45CF9720-2100-407E-90CB-06CD98E90201}" destId="{A5AC42F1-72E4-4897-AECF-91970D1E3114}" srcOrd="0" destOrd="0" presId="urn:microsoft.com/office/officeart/2005/8/layout/radial4"/>
    <dgm:cxn modelId="{B1BF0A3C-B348-4B7A-97EC-6B0833113D7F}" srcId="{5F7128A2-9DFB-48F4-B643-58C8BB903322}" destId="{328F2A07-8B71-4333-A6B2-EC5E800AC2D9}" srcOrd="0" destOrd="0" parTransId="{AF71963C-C04B-4591-9B17-50215867ACA3}" sibTransId="{DA041B25-ACAC-4310-AEB9-03CDDACD15F6}"/>
    <dgm:cxn modelId="{DB53C37A-D0CB-4C6B-A0C6-4D393E401D3D}" srcId="{5F7128A2-9DFB-48F4-B643-58C8BB903322}" destId="{45CF9720-2100-407E-90CB-06CD98E90201}" srcOrd="1" destOrd="0" parTransId="{D1536EFF-DAF0-40A2-8F91-D3EE9235F28C}" sibTransId="{9068155F-F501-4038-A638-0B1298A1079C}"/>
    <dgm:cxn modelId="{1987E57C-4669-43B1-8947-42F59DA168DF}" type="presOf" srcId="{8E53118B-8091-426F-A104-4F2C826445B1}" destId="{1B1896A5-BE57-42CF-9B9F-8999BDC9E3C4}" srcOrd="0" destOrd="0" presId="urn:microsoft.com/office/officeart/2005/8/layout/radial4"/>
    <dgm:cxn modelId="{51C339FC-741E-4705-AF73-DBD314E8755A}" type="presOf" srcId="{328F2A07-8B71-4333-A6B2-EC5E800AC2D9}" destId="{B8A4426F-0968-4F47-AAD6-5049E4A917D7}" srcOrd="0" destOrd="0" presId="urn:microsoft.com/office/officeart/2005/8/layout/radial4"/>
    <dgm:cxn modelId="{8DA8885B-CEA9-4334-A97B-62D03E64487E}" type="presParOf" srcId="{BE178883-7C0C-474F-8379-45038419D3F3}" destId="{D2495BD4-05C8-49FA-9353-9E92DDF41716}" srcOrd="0" destOrd="0" presId="urn:microsoft.com/office/officeart/2005/8/layout/radial4"/>
    <dgm:cxn modelId="{5467C9DF-5121-4E34-ADED-DA6FA9E60C16}" type="presParOf" srcId="{BE178883-7C0C-474F-8379-45038419D3F3}" destId="{544BBF15-97A1-4C67-B9EE-AA60B85D4F44}" srcOrd="1" destOrd="0" presId="urn:microsoft.com/office/officeart/2005/8/layout/radial4"/>
    <dgm:cxn modelId="{D3B6A248-0D34-4C92-B8C3-7D1B5EE0B409}" type="presParOf" srcId="{BE178883-7C0C-474F-8379-45038419D3F3}" destId="{B8A4426F-0968-4F47-AAD6-5049E4A917D7}" srcOrd="2" destOrd="0" presId="urn:microsoft.com/office/officeart/2005/8/layout/radial4"/>
    <dgm:cxn modelId="{93194C27-528D-4315-AA20-EA522AFBAA84}" type="presParOf" srcId="{BE178883-7C0C-474F-8379-45038419D3F3}" destId="{F9EF0913-40A5-4C1B-862F-E05A591A596C}" srcOrd="3" destOrd="0" presId="urn:microsoft.com/office/officeart/2005/8/layout/radial4"/>
    <dgm:cxn modelId="{09907E13-832F-4F0E-8907-9051AD979E48}" type="presParOf" srcId="{BE178883-7C0C-474F-8379-45038419D3F3}" destId="{A5AC42F1-72E4-4897-AECF-91970D1E3114}" srcOrd="4" destOrd="0" presId="urn:microsoft.com/office/officeart/2005/8/layout/radial4"/>
    <dgm:cxn modelId="{10267602-D0C2-447C-8C34-8B74C7C38788}" type="presParOf" srcId="{BE178883-7C0C-474F-8379-45038419D3F3}" destId="{AEA86735-9800-4C9B-9BF1-AF26DDADDB31}" srcOrd="5" destOrd="0" presId="urn:microsoft.com/office/officeart/2005/8/layout/radial4"/>
    <dgm:cxn modelId="{F2EC4652-5FD0-4604-B42B-63C847F26F7C}" type="presParOf" srcId="{BE178883-7C0C-474F-8379-45038419D3F3}" destId="{B03134AB-0A30-4437-BFB2-59B54D866EDC}" srcOrd="6" destOrd="0" presId="urn:microsoft.com/office/officeart/2005/8/layout/radial4"/>
    <dgm:cxn modelId="{CA7A9C8F-75D7-40C4-9A44-0F82B30C0F27}" type="presParOf" srcId="{BE178883-7C0C-474F-8379-45038419D3F3}" destId="{1B1896A5-BE57-42CF-9B9F-8999BDC9E3C4}" srcOrd="7" destOrd="0" presId="urn:microsoft.com/office/officeart/2005/8/layout/radial4"/>
    <dgm:cxn modelId="{29D8B900-80EE-478B-9CF7-E4F072E9738E}" type="presParOf" srcId="{BE178883-7C0C-474F-8379-45038419D3F3}" destId="{657A05E1-19D8-401A-BBB7-981FA671144C}" srcOrd="8" destOrd="0" presId="urn:microsoft.com/office/officeart/2005/8/layout/radial4"/>
    <dgm:cxn modelId="{1B29CF7F-4493-40CC-8AF7-E582869F080E}" type="presParOf" srcId="{BE178883-7C0C-474F-8379-45038419D3F3}" destId="{2D2363E1-29DA-4E6A-8EF4-E0E56969E1EB}" srcOrd="9" destOrd="0" presId="urn:microsoft.com/office/officeart/2005/8/layout/radial4"/>
    <dgm:cxn modelId="{9C272FEC-ED1D-4FBC-9E22-BAF2D85E9A33}" type="presParOf" srcId="{BE178883-7C0C-474F-8379-45038419D3F3}" destId="{0FB480C1-D59D-42FC-ADDB-683C04DDC11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EBAE01-C51A-4480-8E68-8AF6724B08EA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60754A3-16C6-47F6-8241-B25541175202}">
      <dgm:prSet phldrT="[Text]"/>
      <dgm:spPr>
        <a:xfrm>
          <a:off x="0" y="0"/>
          <a:ext cx="3297065" cy="1717221"/>
        </a:xfrm>
        <a:prstGeom prst="roundRect">
          <a:avLst/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High Phytoplankton</a:t>
          </a:r>
        </a:p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&amp; </a:t>
          </a:r>
        </a:p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Low Dissolved Oxygen</a:t>
          </a:r>
        </a:p>
      </dgm:t>
    </dgm:pt>
    <dgm:pt modelId="{8C4C0A83-57F4-401D-AF2B-F2E590AB7562}" type="parTrans" cxnId="{28F21E61-4490-43E4-96A8-C600C12D5DCA}">
      <dgm:prSet/>
      <dgm:spPr/>
      <dgm:t>
        <a:bodyPr/>
        <a:lstStyle/>
        <a:p>
          <a:endParaRPr lang="en-US"/>
        </a:p>
      </dgm:t>
    </dgm:pt>
    <dgm:pt modelId="{12DD6CDB-D2CE-4C38-BE07-6D8831E3339B}" type="sibTrans" cxnId="{28F21E61-4490-43E4-96A8-C600C12D5DCA}">
      <dgm:prSet/>
      <dgm:spPr/>
      <dgm:t>
        <a:bodyPr/>
        <a:lstStyle/>
        <a:p>
          <a:endParaRPr lang="en-US"/>
        </a:p>
      </dgm:t>
    </dgm:pt>
    <dgm:pt modelId="{3986E317-40CC-41AF-AA04-2E8C347870CF}">
      <dgm:prSet phldrT="[Text]" custT="1"/>
      <dgm:spPr>
        <a:xfrm>
          <a:off x="3297065" y="0"/>
          <a:ext cx="4945597" cy="1717221"/>
        </a:xfrm>
        <a:prstGeom prst="rightArrow">
          <a:avLst>
            <a:gd name="adj1" fmla="val 75000"/>
            <a:gd name="adj2" fmla="val 50000"/>
          </a:avLst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anchor="ctr"/>
        <a:lstStyle/>
        <a:p>
          <a:pPr algn="ctr"/>
          <a:r>
            <a:rPr lang="en-US" sz="3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Source control</a:t>
          </a:r>
        </a:p>
      </dgm:t>
    </dgm:pt>
    <dgm:pt modelId="{40F26424-028D-43B7-B8F3-151F5893100B}" type="parTrans" cxnId="{AC3193EE-8268-4EA6-BB82-8C25422183AC}">
      <dgm:prSet/>
      <dgm:spPr/>
      <dgm:t>
        <a:bodyPr/>
        <a:lstStyle/>
        <a:p>
          <a:endParaRPr lang="en-US"/>
        </a:p>
      </dgm:t>
    </dgm:pt>
    <dgm:pt modelId="{7FB1F16D-EBB9-435B-B550-1A30CBDD8D42}" type="sibTrans" cxnId="{AC3193EE-8268-4EA6-BB82-8C25422183AC}">
      <dgm:prSet/>
      <dgm:spPr/>
      <dgm:t>
        <a:bodyPr/>
        <a:lstStyle/>
        <a:p>
          <a:endParaRPr lang="en-US"/>
        </a:p>
      </dgm:t>
    </dgm:pt>
    <dgm:pt modelId="{61CC7BF2-AD08-40D0-8551-C63025BA0B05}">
      <dgm:prSet phldrT="[Text]"/>
      <dgm:spPr>
        <a:xfrm>
          <a:off x="0" y="1888943"/>
          <a:ext cx="3297065" cy="1717221"/>
        </a:xfrm>
        <a:prstGeom prst="roundRect">
          <a:avLst/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ctr"/>
        <a:lstStyle/>
        <a:p>
          <a:pPr algn="ctr"/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</a:p>
        <a:p>
          <a:pPr algn="ctr"/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High Residence Times &amp;</a:t>
          </a:r>
        </a:p>
        <a:p>
          <a:pPr algn="ctr"/>
          <a:r>
            <a:rPr lang="en-US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Poor 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Circulation</a:t>
          </a:r>
        </a:p>
      </dgm:t>
    </dgm:pt>
    <dgm:pt modelId="{3195688B-11C8-4C99-B7AB-D70E7216E1EB}" type="parTrans" cxnId="{E35E7864-E5C5-4A99-B507-1AA8BE1CC174}">
      <dgm:prSet/>
      <dgm:spPr/>
      <dgm:t>
        <a:bodyPr/>
        <a:lstStyle/>
        <a:p>
          <a:endParaRPr lang="en-US"/>
        </a:p>
      </dgm:t>
    </dgm:pt>
    <dgm:pt modelId="{B3ACB661-88DC-4953-8802-A283AE726E63}" type="sibTrans" cxnId="{E35E7864-E5C5-4A99-B507-1AA8BE1CC174}">
      <dgm:prSet/>
      <dgm:spPr/>
      <dgm:t>
        <a:bodyPr/>
        <a:lstStyle/>
        <a:p>
          <a:endParaRPr lang="en-US"/>
        </a:p>
      </dgm:t>
    </dgm:pt>
    <dgm:pt modelId="{3FCAF291-CBA6-4DD2-BB6B-5CA843C1BD8A}">
      <dgm:prSet phldrT="[Text]" custT="1"/>
      <dgm:spPr>
        <a:xfrm>
          <a:off x="3297065" y="1888943"/>
          <a:ext cx="4945597" cy="1717221"/>
        </a:xfrm>
        <a:prstGeom prst="rightArrow">
          <a:avLst>
            <a:gd name="adj1" fmla="val 75000"/>
            <a:gd name="adj2" fmla="val 50000"/>
          </a:avLst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BACC6">
              <a:tint val="40000"/>
              <a:alpha val="90000"/>
              <a:hueOff val="-5370241"/>
              <a:satOff val="24126"/>
              <a:lumOff val="1658"/>
              <a:alphaOff val="0"/>
            </a:srgbClr>
          </a:solidFill>
          <a:prstDash val="solid"/>
        </a:ln>
        <a:effectLst/>
      </dgm:spPr>
      <dgm:t>
        <a:bodyPr anchor="ctr"/>
        <a:lstStyle/>
        <a:p>
          <a:pPr algn="ctr"/>
          <a:r>
            <a:rPr lang="en-US" sz="3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Install fans or pumps</a:t>
          </a:r>
        </a:p>
      </dgm:t>
    </dgm:pt>
    <dgm:pt modelId="{A28E1FB6-722B-4B2E-A480-8E8E4D3F1A49}" type="parTrans" cxnId="{698139E6-A7CE-4ED6-BA68-F9F2ADE29338}">
      <dgm:prSet/>
      <dgm:spPr/>
      <dgm:t>
        <a:bodyPr/>
        <a:lstStyle/>
        <a:p>
          <a:endParaRPr lang="en-US"/>
        </a:p>
      </dgm:t>
    </dgm:pt>
    <dgm:pt modelId="{AC0F46E8-F797-4684-9D9B-E39FD34D2F13}" type="sibTrans" cxnId="{698139E6-A7CE-4ED6-BA68-F9F2ADE29338}">
      <dgm:prSet/>
      <dgm:spPr/>
      <dgm:t>
        <a:bodyPr/>
        <a:lstStyle/>
        <a:p>
          <a:endParaRPr lang="en-US"/>
        </a:p>
      </dgm:t>
    </dgm:pt>
    <dgm:pt modelId="{2F7462C2-64A2-4838-B212-45F4A17C6775}">
      <dgm:prSet phldrT="[Text]"/>
      <dgm:spPr>
        <a:xfrm>
          <a:off x="0" y="3777886"/>
          <a:ext cx="3297065" cy="1717221"/>
        </a:xfrm>
        <a:prstGeom prst="roundRect">
          <a:avLst/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ctr"/>
        <a:lstStyle/>
        <a:p>
          <a:pPr algn="ctr"/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High Bacteria in Dry Weather</a:t>
          </a:r>
        </a:p>
      </dgm:t>
    </dgm:pt>
    <dgm:pt modelId="{4FC11B8E-95F2-467B-BF90-385B25228F1A}" type="parTrans" cxnId="{1036621D-B730-4035-B924-24B75A54C463}">
      <dgm:prSet/>
      <dgm:spPr/>
      <dgm:t>
        <a:bodyPr/>
        <a:lstStyle/>
        <a:p>
          <a:endParaRPr lang="en-US"/>
        </a:p>
      </dgm:t>
    </dgm:pt>
    <dgm:pt modelId="{1F925E6F-C201-47E1-9D9C-A6D824BEED6B}" type="sibTrans" cxnId="{1036621D-B730-4035-B924-24B75A54C463}">
      <dgm:prSet/>
      <dgm:spPr/>
      <dgm:t>
        <a:bodyPr/>
        <a:lstStyle/>
        <a:p>
          <a:endParaRPr lang="en-US"/>
        </a:p>
      </dgm:t>
    </dgm:pt>
    <dgm:pt modelId="{BEB4B00A-20D3-43B1-808E-47DC00BE9A1B}">
      <dgm:prSet phldrT="[Text]" custT="1"/>
      <dgm:spPr>
        <a:xfrm>
          <a:off x="3297065" y="3777886"/>
          <a:ext cx="4945597" cy="1717221"/>
        </a:xfrm>
        <a:prstGeom prst="rightArrow">
          <a:avLst>
            <a:gd name="adj1" fmla="val 75000"/>
            <a:gd name="adj2" fmla="val 50000"/>
          </a:avLst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BACC6">
              <a:tint val="40000"/>
              <a:alpha val="90000"/>
              <a:hueOff val="-10740482"/>
              <a:satOff val="48253"/>
              <a:lumOff val="3317"/>
              <a:alphaOff val="0"/>
            </a:srgbClr>
          </a:solidFill>
          <a:prstDash val="solid"/>
        </a:ln>
        <a:effectLst/>
      </dgm:spPr>
      <dgm:t>
        <a:bodyPr anchor="ctr"/>
        <a:lstStyle/>
        <a:p>
          <a:pPr algn="ctr"/>
          <a:r>
            <a:rPr lang="en-US" sz="3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Enforce bilge dumping laws</a:t>
          </a:r>
        </a:p>
      </dgm:t>
    </dgm:pt>
    <dgm:pt modelId="{B86C3573-5C94-40AE-A052-F6EE11E95011}" type="parTrans" cxnId="{BB5863D8-7CA1-4095-8B98-E2E3412A73F0}">
      <dgm:prSet/>
      <dgm:spPr/>
      <dgm:t>
        <a:bodyPr/>
        <a:lstStyle/>
        <a:p>
          <a:endParaRPr lang="en-US"/>
        </a:p>
      </dgm:t>
    </dgm:pt>
    <dgm:pt modelId="{8A7A6ED2-BF3E-47CD-B3F0-E05F1AB05290}" type="sibTrans" cxnId="{BB5863D8-7CA1-4095-8B98-E2E3412A73F0}">
      <dgm:prSet/>
      <dgm:spPr/>
      <dgm:t>
        <a:bodyPr/>
        <a:lstStyle/>
        <a:p>
          <a:endParaRPr lang="en-US"/>
        </a:p>
      </dgm:t>
    </dgm:pt>
    <dgm:pt modelId="{B74C5DF2-0B2A-4B53-95DE-D639C53E1336}" type="pres">
      <dgm:prSet presAssocID="{C1EBAE01-C51A-4480-8E68-8AF6724B08E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EEF524-29CC-44B1-8909-90EB9F7FC351}" type="pres">
      <dgm:prSet presAssocID="{060754A3-16C6-47F6-8241-B25541175202}" presName="linNode" presStyleCnt="0"/>
      <dgm:spPr/>
    </dgm:pt>
    <dgm:pt modelId="{6E872927-6543-4F28-A12E-225450776E5F}" type="pres">
      <dgm:prSet presAssocID="{060754A3-16C6-47F6-8241-B25541175202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CBD76-7480-4B90-86ED-5D8F6E299755}" type="pres">
      <dgm:prSet presAssocID="{060754A3-16C6-47F6-8241-B25541175202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EF4E2-E835-4DE3-9138-D7666665F364}" type="pres">
      <dgm:prSet presAssocID="{12DD6CDB-D2CE-4C38-BE07-6D8831E3339B}" presName="spacing" presStyleCnt="0"/>
      <dgm:spPr/>
    </dgm:pt>
    <dgm:pt modelId="{B18B25A9-0585-4192-9C2A-7A41976F1C53}" type="pres">
      <dgm:prSet presAssocID="{61CC7BF2-AD08-40D0-8551-C63025BA0B05}" presName="linNode" presStyleCnt="0"/>
      <dgm:spPr/>
    </dgm:pt>
    <dgm:pt modelId="{EB78906B-5B66-443C-937D-223E12CDBBC4}" type="pres">
      <dgm:prSet presAssocID="{61CC7BF2-AD08-40D0-8551-C63025BA0B05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D8903-720B-4D37-B8BF-DAF6B178457D}" type="pres">
      <dgm:prSet presAssocID="{61CC7BF2-AD08-40D0-8551-C63025BA0B05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A525D-9973-4EE1-85D8-3D738CE472D8}" type="pres">
      <dgm:prSet presAssocID="{B3ACB661-88DC-4953-8802-A283AE726E63}" presName="spacing" presStyleCnt="0"/>
      <dgm:spPr/>
    </dgm:pt>
    <dgm:pt modelId="{077BF9A8-BA7A-4D40-BE9C-FE1D99894081}" type="pres">
      <dgm:prSet presAssocID="{2F7462C2-64A2-4838-B212-45F4A17C6775}" presName="linNode" presStyleCnt="0"/>
      <dgm:spPr/>
    </dgm:pt>
    <dgm:pt modelId="{F9EE030F-B341-481B-844C-C1164843EF56}" type="pres">
      <dgm:prSet presAssocID="{2F7462C2-64A2-4838-B212-45F4A17C6775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CF237A-2B36-40C8-AC1B-6AE2B6F1F834}" type="pres">
      <dgm:prSet presAssocID="{2F7462C2-64A2-4838-B212-45F4A17C6775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5DD56C-37D3-4EA5-9FA2-A6D6AFB7F4C3}" type="presOf" srcId="{2F7462C2-64A2-4838-B212-45F4A17C6775}" destId="{F9EE030F-B341-481B-844C-C1164843EF56}" srcOrd="0" destOrd="0" presId="urn:microsoft.com/office/officeart/2005/8/layout/vList6"/>
    <dgm:cxn modelId="{CE108257-EAB1-4723-91D4-2B92893EC966}" type="presOf" srcId="{C1EBAE01-C51A-4480-8E68-8AF6724B08EA}" destId="{B74C5DF2-0B2A-4B53-95DE-D639C53E1336}" srcOrd="0" destOrd="0" presId="urn:microsoft.com/office/officeart/2005/8/layout/vList6"/>
    <dgm:cxn modelId="{1036621D-B730-4035-B924-24B75A54C463}" srcId="{C1EBAE01-C51A-4480-8E68-8AF6724B08EA}" destId="{2F7462C2-64A2-4838-B212-45F4A17C6775}" srcOrd="2" destOrd="0" parTransId="{4FC11B8E-95F2-467B-BF90-385B25228F1A}" sibTransId="{1F925E6F-C201-47E1-9D9C-A6D824BEED6B}"/>
    <dgm:cxn modelId="{698139E6-A7CE-4ED6-BA68-F9F2ADE29338}" srcId="{61CC7BF2-AD08-40D0-8551-C63025BA0B05}" destId="{3FCAF291-CBA6-4DD2-BB6B-5CA843C1BD8A}" srcOrd="0" destOrd="0" parTransId="{A28E1FB6-722B-4B2E-A480-8E8E4D3F1A49}" sibTransId="{AC0F46E8-F797-4684-9D9B-E39FD34D2F13}"/>
    <dgm:cxn modelId="{688F9259-2670-4762-90F2-58C5BDC29BD6}" type="presOf" srcId="{61CC7BF2-AD08-40D0-8551-C63025BA0B05}" destId="{EB78906B-5B66-443C-937D-223E12CDBBC4}" srcOrd="0" destOrd="0" presId="urn:microsoft.com/office/officeart/2005/8/layout/vList6"/>
    <dgm:cxn modelId="{E35E7864-E5C5-4A99-B507-1AA8BE1CC174}" srcId="{C1EBAE01-C51A-4480-8E68-8AF6724B08EA}" destId="{61CC7BF2-AD08-40D0-8551-C63025BA0B05}" srcOrd="1" destOrd="0" parTransId="{3195688B-11C8-4C99-B7AB-D70E7216E1EB}" sibTransId="{B3ACB661-88DC-4953-8802-A283AE726E63}"/>
    <dgm:cxn modelId="{AC3193EE-8268-4EA6-BB82-8C25422183AC}" srcId="{060754A3-16C6-47F6-8241-B25541175202}" destId="{3986E317-40CC-41AF-AA04-2E8C347870CF}" srcOrd="0" destOrd="0" parTransId="{40F26424-028D-43B7-B8F3-151F5893100B}" sibTransId="{7FB1F16D-EBB9-435B-B550-1A30CBDD8D42}"/>
    <dgm:cxn modelId="{C98F7EE2-7F1D-44B0-9A49-161E04F72112}" type="presOf" srcId="{BEB4B00A-20D3-43B1-808E-47DC00BE9A1B}" destId="{DDCF237A-2B36-40C8-AC1B-6AE2B6F1F834}" srcOrd="0" destOrd="0" presId="urn:microsoft.com/office/officeart/2005/8/layout/vList6"/>
    <dgm:cxn modelId="{40E69246-2D77-481C-B08E-70F58CC2E8C0}" type="presOf" srcId="{3986E317-40CC-41AF-AA04-2E8C347870CF}" destId="{D40CBD76-7480-4B90-86ED-5D8F6E299755}" srcOrd="0" destOrd="0" presId="urn:microsoft.com/office/officeart/2005/8/layout/vList6"/>
    <dgm:cxn modelId="{C3030F02-0976-4A72-A69C-9906674C1AA3}" type="presOf" srcId="{060754A3-16C6-47F6-8241-B25541175202}" destId="{6E872927-6543-4F28-A12E-225450776E5F}" srcOrd="0" destOrd="0" presId="urn:microsoft.com/office/officeart/2005/8/layout/vList6"/>
    <dgm:cxn modelId="{1351ADC2-36DB-47BE-8A74-632A0E6D41CB}" type="presOf" srcId="{3FCAF291-CBA6-4DD2-BB6B-5CA843C1BD8A}" destId="{2A3D8903-720B-4D37-B8BF-DAF6B178457D}" srcOrd="0" destOrd="0" presId="urn:microsoft.com/office/officeart/2005/8/layout/vList6"/>
    <dgm:cxn modelId="{BB5863D8-7CA1-4095-8B98-E2E3412A73F0}" srcId="{2F7462C2-64A2-4838-B212-45F4A17C6775}" destId="{BEB4B00A-20D3-43B1-808E-47DC00BE9A1B}" srcOrd="0" destOrd="0" parTransId="{B86C3573-5C94-40AE-A052-F6EE11E95011}" sibTransId="{8A7A6ED2-BF3E-47CD-B3F0-E05F1AB05290}"/>
    <dgm:cxn modelId="{28F21E61-4490-43E4-96A8-C600C12D5DCA}" srcId="{C1EBAE01-C51A-4480-8E68-8AF6724B08EA}" destId="{060754A3-16C6-47F6-8241-B25541175202}" srcOrd="0" destOrd="0" parTransId="{8C4C0A83-57F4-401D-AF2B-F2E590AB7562}" sibTransId="{12DD6CDB-D2CE-4C38-BE07-6D8831E3339B}"/>
    <dgm:cxn modelId="{15ACC3C7-4BEC-4955-A747-0F5B357E01B2}" type="presParOf" srcId="{B74C5DF2-0B2A-4B53-95DE-D639C53E1336}" destId="{93EEF524-29CC-44B1-8909-90EB9F7FC351}" srcOrd="0" destOrd="0" presId="urn:microsoft.com/office/officeart/2005/8/layout/vList6"/>
    <dgm:cxn modelId="{9FB97FB6-92F7-4352-AD73-0FE5C538C059}" type="presParOf" srcId="{93EEF524-29CC-44B1-8909-90EB9F7FC351}" destId="{6E872927-6543-4F28-A12E-225450776E5F}" srcOrd="0" destOrd="0" presId="urn:microsoft.com/office/officeart/2005/8/layout/vList6"/>
    <dgm:cxn modelId="{C6F3EB40-5657-4362-A6E3-9DB0964EE62D}" type="presParOf" srcId="{93EEF524-29CC-44B1-8909-90EB9F7FC351}" destId="{D40CBD76-7480-4B90-86ED-5D8F6E299755}" srcOrd="1" destOrd="0" presId="urn:microsoft.com/office/officeart/2005/8/layout/vList6"/>
    <dgm:cxn modelId="{5162A0B1-4544-4AE0-92C2-00ACE4514E5C}" type="presParOf" srcId="{B74C5DF2-0B2A-4B53-95DE-D639C53E1336}" destId="{4F0EF4E2-E835-4DE3-9138-D7666665F364}" srcOrd="1" destOrd="0" presId="urn:microsoft.com/office/officeart/2005/8/layout/vList6"/>
    <dgm:cxn modelId="{39F92F28-E889-4FED-A0FD-C9407D13591E}" type="presParOf" srcId="{B74C5DF2-0B2A-4B53-95DE-D639C53E1336}" destId="{B18B25A9-0585-4192-9C2A-7A41976F1C53}" srcOrd="2" destOrd="0" presId="urn:microsoft.com/office/officeart/2005/8/layout/vList6"/>
    <dgm:cxn modelId="{64A4CF57-A2A8-4D70-B64E-A8297B8668E3}" type="presParOf" srcId="{B18B25A9-0585-4192-9C2A-7A41976F1C53}" destId="{EB78906B-5B66-443C-937D-223E12CDBBC4}" srcOrd="0" destOrd="0" presId="urn:microsoft.com/office/officeart/2005/8/layout/vList6"/>
    <dgm:cxn modelId="{AE70D5ED-3704-4986-BB75-5025D642EE27}" type="presParOf" srcId="{B18B25A9-0585-4192-9C2A-7A41976F1C53}" destId="{2A3D8903-720B-4D37-B8BF-DAF6B178457D}" srcOrd="1" destOrd="0" presId="urn:microsoft.com/office/officeart/2005/8/layout/vList6"/>
    <dgm:cxn modelId="{EB46BD0B-C02D-4604-82DF-75B4C29430D8}" type="presParOf" srcId="{B74C5DF2-0B2A-4B53-95DE-D639C53E1336}" destId="{E98A525D-9973-4EE1-85D8-3D738CE472D8}" srcOrd="3" destOrd="0" presId="urn:microsoft.com/office/officeart/2005/8/layout/vList6"/>
    <dgm:cxn modelId="{29FB7114-B97C-4523-B0BC-07F2F07DE0EB}" type="presParOf" srcId="{B74C5DF2-0B2A-4B53-95DE-D639C53E1336}" destId="{077BF9A8-BA7A-4D40-BE9C-FE1D99894081}" srcOrd="4" destOrd="0" presId="urn:microsoft.com/office/officeart/2005/8/layout/vList6"/>
    <dgm:cxn modelId="{81B3453E-B62F-4C0F-934D-AA5A26AF48A2}" type="presParOf" srcId="{077BF9A8-BA7A-4D40-BE9C-FE1D99894081}" destId="{F9EE030F-B341-481B-844C-C1164843EF56}" srcOrd="0" destOrd="0" presId="urn:microsoft.com/office/officeart/2005/8/layout/vList6"/>
    <dgm:cxn modelId="{94F4E922-8EFA-46BD-BE95-7FE7BF00691E}" type="presParOf" srcId="{077BF9A8-BA7A-4D40-BE9C-FE1D99894081}" destId="{DDCF237A-2B36-40C8-AC1B-6AE2B6F1F83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6728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215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0246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0656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875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 sure to mention this sensor is on loan</a:t>
            </a:r>
            <a:r>
              <a:rPr lang="en-US" baseline="0" dirty="0"/>
              <a:t> so they understand later on that there will only be 4 sensors total, not 5</a:t>
            </a:r>
            <a:endParaRPr dirty="0"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047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133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409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sensors purchased</a:t>
            </a:r>
            <a:r>
              <a:rPr lang="en-US" baseline="0" dirty="0"/>
              <a:t> by the City, 1 purchased by the County</a:t>
            </a:r>
            <a:endParaRPr dirty="0"/>
          </a:p>
        </p:txBody>
      </p:sp>
      <p:sp>
        <p:nvSpPr>
          <p:cNvPr id="257" name="Google Shape;2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3677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6615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</a:t>
            </a:r>
            <a:r>
              <a:rPr lang="en-US" baseline="0" dirty="0"/>
              <a:t> how these results illustrate things have gotten better since the event in June</a:t>
            </a:r>
            <a:endParaRPr dirty="0"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5209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421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338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3351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503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2619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115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Feel free to expand if you want to</a:t>
            </a:r>
            <a:endParaRPr dirty="0"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115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sure to mention that</a:t>
            </a:r>
            <a:r>
              <a:rPr lang="en-US" baseline="0" dirty="0"/>
              <a:t> although these are some possibilities, without the studies we won’t know the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077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City takes over at this 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we continue with the study, we also need to begin this</a:t>
            </a:r>
            <a:endParaRPr dirty="0"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88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6410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about King Harbor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</a:t>
            </a:r>
            <a:r>
              <a:rPr lang="en-US" baseline="0" dirty="0"/>
              <a:t> about impact of dead fish on BOD and nutrients</a:t>
            </a:r>
            <a:endParaRPr dirty="0"/>
          </a:p>
        </p:txBody>
      </p:sp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642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r>
              <a:rPr lang="en-US" dirty="0"/>
              <a:t>A plan</a:t>
            </a:r>
            <a:r>
              <a:rPr lang="en-US" baseline="0" dirty="0"/>
              <a:t> will be put in writing and distributed with contact information</a:t>
            </a:r>
            <a:endParaRPr dirty="0"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559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245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66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Consultants take</a:t>
            </a:r>
            <a:r>
              <a:rPr lang="en-US" baseline="0" dirty="0"/>
              <a:t> over</a:t>
            </a:r>
            <a:endParaRPr dirty="0"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5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494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44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962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r>
              <a:rPr lang="en-US" dirty="0"/>
              <a:t>Be sure to say what NPDES stands</a:t>
            </a:r>
            <a:r>
              <a:rPr lang="en-US" baseline="0" dirty="0"/>
              <a:t> for</a:t>
            </a:r>
            <a:endParaRPr dirty="0"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714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6" tIns="48317" rIns="96636" bIns="4831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25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5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5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5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EB68A-6BC8-7746-9325-28046B041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72F846-CF28-AC41-8034-AD7BC47BB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2895FF-0033-A34F-BDDA-362C43DB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F1D22-65EF-494F-8A96-27FBFC7E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23A1-7EBD-614C-A23A-A5425985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52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4BA3BD-C297-F74C-B7EB-937B9454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13F5E-2461-DB45-858F-E979D1CED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7D6B5-4F1E-FA45-9FA9-40942B3E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21FE5-8655-5949-8D62-A34E3D76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1EDC22-C64D-9D40-B624-CE55F59C5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5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19954-E006-DD4C-A624-258F639E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39F31-A5FA-184D-9080-F5688354B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30E48C-6685-224F-967E-A764B727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FB0EC1-89A2-ED41-B015-4F91A1C8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F213B8-5CF0-F84E-916C-2024C85F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65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A1C22C-5EC2-D446-9800-0F93A42C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ABBE91-2956-BB44-B3D8-4243B00AE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13B560-D092-4740-90CF-47335F29C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EE234E-F12E-C14F-9796-790B8EC2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B2F5FE-F157-B64E-A377-2F570270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32BE96-77EB-4A47-9226-A6FFDC5D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8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1BA77-F7CC-114F-9A6A-B4FC5EBA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4C4995-713F-A348-8B52-C5C466862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AF0AA5-9E85-BB44-87BB-CD58CE36D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CD5054-BDF7-AE4A-AFD5-0F0CBE813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8F4E6C-91E0-A542-AF7F-FBA036B68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D507DC-CC51-5445-9CFC-EC18CBCB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5BD1D2-9FE7-EF46-9428-E7AF2AE4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2EE9F75-6BAB-6940-9557-709D96F5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48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FD58F0-DCF5-C440-A8B5-B1843D27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0872B2-D618-A144-8207-5D737B5A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652226-BB98-3847-A8F1-63C0B800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A4AD16-15E0-1D4F-83FF-48D81E21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12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B582FA-2A16-644D-A873-168055D2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70BADD-50C3-B742-88D6-F67D8A5A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D9556-6A96-E444-88E4-FE849D9A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49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AFC0B-1603-B644-B00C-60066BB6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6A5D54-80BC-0D45-A099-C064C6F37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19E0E-89B2-EA4C-955B-621B06F7D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5E15FC-F950-0D42-9E87-AD3CA03D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F27E3-4999-6943-96A2-09DF0035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5C6FA4-C995-AC4F-A6CB-2DBA2EF4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5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B12F7A-96BF-B941-AD93-6129845E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1DC9B1-4118-E041-AE41-0B3406F2C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EC1612-9798-BC48-8F03-C7548482F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8DF218-F26E-6D45-8767-134197DC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7073AE-E863-124A-A846-35D0A077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C6B1E7-50A2-C342-9040-5EF8C63A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12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74EF2-9DCA-E94B-89D9-861F8F3AF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8B6CB2-AB95-6F4E-8C19-61C346BD7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764FEA-3B7E-234E-B0CF-409A473C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9C1004-F1FB-984C-B737-CE51D684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F44B54-A549-3142-8BAE-02739CFB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6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EE40B-F258-DB4A-BEB9-34B38C5CE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1024D2-B167-E046-B82B-85E6FEC6D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CDA1E-5DB9-FB4E-A780-FB28751C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A66E-105E-E540-A6EF-CF878502F5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D84984-0200-A640-9A34-654C1C1E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0DAB50-3E7B-B14E-85D6-F4CC71A06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65E9-0600-964E-A786-3DA639B073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325" algn="l" rtl="0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5"/>
              </a:spcBef>
              <a:spcAft>
                <a:spcPts val="0"/>
              </a:spcAft>
              <a:buClr>
                <a:schemeClr val="lt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779C7"/>
            </a:gs>
            <a:gs pos="100000">
              <a:srgbClr val="0027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22812E-E728-1B42-BFD8-5E4295D0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3E32C6-5EA3-2048-8D04-3CAF45F5E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CE0D15-F5B5-D34F-9665-8CD51211F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693A66E-105E-E540-A6EF-CF878502F5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10/22/2018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B4695-9BDC-3143-8EBB-16B2343FE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6F33E6-2468-554B-934E-635E13F6F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9E765E9-0600-964E-A786-3DA639B073E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2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A small boat in a body of wat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2106618" y="3425220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sym typeface="Calibri"/>
              </a:rPr>
              <a:t>Channel </a:t>
            </a:r>
            <a:r>
              <a:rPr lang="en-US" sz="4000" b="1" dirty="0"/>
              <a:t>Islands Harbor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sym typeface="Calibri"/>
              </a:rPr>
              <a:t>Water Quality Update</a:t>
            </a:r>
            <a:endParaRPr sz="4000" b="1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sym typeface="Calibri"/>
              </a:rPr>
              <a:t>October 22, 2018</a:t>
            </a:r>
            <a:endParaRPr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36534" y="2047436"/>
            <a:ext cx="0" cy="1635862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33728" y="1978455"/>
            <a:ext cx="7446264" cy="5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Results of Dec. sediment </a:t>
            </a:r>
            <a:r>
              <a:rPr lang="en-US" altLang="en-US" sz="28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sampling</a:t>
            </a:r>
            <a:endParaRPr lang="en-US" altLang="en-US" sz="2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24684" y="2249112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2018/19 Plan and Timeline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529" y="1476127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857" y="2744612"/>
            <a:ext cx="91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</a:t>
            </a:r>
          </a:p>
        </p:txBody>
      </p:sp>
      <p:cxnSp>
        <p:nvCxnSpPr>
          <p:cNvPr id="11" name="AutoShape 322"/>
          <p:cNvCxnSpPr>
            <a:cxnSpLocks noChangeShapeType="1"/>
          </p:cNvCxnSpPr>
          <p:nvPr/>
        </p:nvCxnSpPr>
        <p:spPr bwMode="auto">
          <a:xfrm>
            <a:off x="1123746" y="3471260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69" y="3141005"/>
            <a:ext cx="77057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96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293573" y="1989078"/>
            <a:ext cx="13646" cy="2414387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5" name="Text Box 332"/>
          <p:cNvSpPr txBox="1">
            <a:spLocks noChangeArrowheads="1"/>
          </p:cNvSpPr>
          <p:nvPr/>
        </p:nvSpPr>
        <p:spPr bwMode="auto">
          <a:xfrm>
            <a:off x="1597633" y="3951499"/>
            <a:ext cx="7632192" cy="144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Final nutrient and hydrology report with recommendations of options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More steps to follow…</a:t>
            </a: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099517" y="4212138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2018/19 Plan and Timeline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195" y="3531432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</a:t>
            </a:r>
          </a:p>
        </p:txBody>
      </p:sp>
      <p:cxnSp>
        <p:nvCxnSpPr>
          <p:cNvPr id="9" name="AutoShape 322"/>
          <p:cNvCxnSpPr>
            <a:cxnSpLocks noChangeShapeType="1"/>
          </p:cNvCxnSpPr>
          <p:nvPr/>
        </p:nvCxnSpPr>
        <p:spPr bwMode="auto">
          <a:xfrm>
            <a:off x="1087192" y="2189933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75258" y="1482156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9995" y="1909733"/>
            <a:ext cx="6568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Preliminary report and recommendations (dependent upon rain events</a:t>
            </a:r>
            <a:r>
              <a:rPr lang="en-US" altLang="en-US" sz="28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Results of Hydrology Study</a:t>
            </a:r>
            <a:endParaRPr lang="en-US" altLang="en-US" sz="2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1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457200" y="221246"/>
            <a:ext cx="8229600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Planned Long Term Activities</a:t>
            </a:r>
            <a:endParaRPr b="1" dirty="0"/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457200" y="1413057"/>
            <a:ext cx="8306554" cy="465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marR="0" lvl="0" indent="-257175" algn="l" rtl="0">
              <a:spcBef>
                <a:spcPts val="480"/>
              </a:spcBef>
              <a:spcAft>
                <a:spcPts val="120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sym typeface="Calibri"/>
              </a:rPr>
              <a:t>Upcoming:</a:t>
            </a:r>
            <a:endParaRPr sz="2800" dirty="0"/>
          </a:p>
          <a:p>
            <a:pPr marL="557213" lvl="1" indent="-214312">
              <a:spcAft>
                <a:spcPts val="1200"/>
              </a:spcAft>
            </a:pPr>
            <a:r>
              <a:rPr lang="en-US" sz="2600" dirty="0"/>
              <a:t>Initiate</a:t>
            </a: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 community response planning January 2019</a:t>
            </a:r>
          </a:p>
          <a:p>
            <a:pPr marL="557213" lvl="1" indent="-214312">
              <a:spcAft>
                <a:spcPts val="1200"/>
              </a:spcAft>
            </a:pPr>
            <a:r>
              <a:rPr lang="en-US" sz="2600" b="0" i="0" u="none" strike="noStrike" cap="none" dirty="0" smtClean="0">
                <a:solidFill>
                  <a:schemeClr val="lt1"/>
                </a:solidFill>
                <a:sym typeface="Calibri"/>
              </a:rPr>
              <a:t>Establish </a:t>
            </a: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early warning communications regarding water quality events</a:t>
            </a:r>
          </a:p>
          <a:p>
            <a:pPr marL="557213" lvl="1" indent="-214312">
              <a:spcAft>
                <a:spcPts val="1200"/>
              </a:spcAft>
            </a:pPr>
            <a:r>
              <a:rPr lang="en-US" sz="2600" dirty="0" smtClean="0"/>
              <a:t>Establish </a:t>
            </a:r>
            <a:r>
              <a:rPr lang="en-US" sz="2600" dirty="0"/>
              <a:t>the </a:t>
            </a:r>
            <a:r>
              <a:rPr lang="en-US" sz="2600" dirty="0" smtClean="0"/>
              <a:t>long-term </a:t>
            </a:r>
            <a:r>
              <a:rPr lang="en-US" sz="2600" dirty="0"/>
              <a:t>Monitoring Plan to inform the early warning communications (above</a:t>
            </a:r>
            <a:r>
              <a:rPr lang="en-US" sz="2600" dirty="0" smtClean="0"/>
              <a:t>).</a:t>
            </a:r>
          </a:p>
          <a:p>
            <a:pPr marL="557213" lvl="1" indent="-214312">
              <a:spcAft>
                <a:spcPts val="1200"/>
              </a:spcAft>
            </a:pPr>
            <a:r>
              <a:rPr lang="en-US" sz="2600" dirty="0"/>
              <a:t>City to continue exploring potential grants and funding </a:t>
            </a:r>
            <a:r>
              <a:rPr lang="en-US" sz="2600" dirty="0" smtClean="0"/>
              <a:t>sources</a:t>
            </a:r>
            <a:endParaRPr lang="en-US" sz="2600"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endParaRPr sz="200" dirty="0"/>
          </a:p>
        </p:txBody>
      </p:sp>
      <p:sp>
        <p:nvSpPr>
          <p:cNvPr id="247" name="Google Shape;247;p3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65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457200" y="201488"/>
            <a:ext cx="8229600" cy="78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Scientists Update</a:t>
            </a: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:</a:t>
            </a:r>
            <a:endParaRPr b="1" dirty="0"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57200" y="1156584"/>
            <a:ext cx="8229600" cy="516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David A. Caron</a:t>
            </a:r>
            <a:endParaRPr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Professor of the Department of Biological Sciences, USC (since 1999)</a:t>
            </a:r>
            <a:endParaRPr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Chief Science Officer of Aquatic </a:t>
            </a:r>
            <a:r>
              <a:rPr lang="en-US" sz="2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EcoTechnologies</a:t>
            </a: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LLC</a:t>
            </a:r>
            <a:endParaRPr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Ph.D. in Biological Oceanography conferred jointly by MIT and the Woods Hole Oceanographic Institution</a:t>
            </a:r>
            <a:endParaRPr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250 scientific articles and book chapters on the ecology of microbes in marine and freshwater systems</a:t>
            </a:r>
            <a:endParaRPr dirty="0"/>
          </a:p>
          <a:p>
            <a:pPr marL="557213" marR="0" lvl="1" indent="-809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Mr. Scott C. Johnson</a:t>
            </a:r>
            <a:endParaRPr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Senior Scientist/Laboratory Director, Aquatic Bioassay &amp; Consulting Laboratories, Inc.</a:t>
            </a:r>
            <a:endParaRPr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M.S. in Marine Biology</a:t>
            </a:r>
            <a:endParaRPr dirty="0"/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California State University Long Beach</a:t>
            </a:r>
            <a:endParaRPr dirty="0"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9844" y="3765313"/>
            <a:ext cx="2677987" cy="7295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097" y="5325220"/>
            <a:ext cx="1548419" cy="12566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6553200" y="639930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28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57200" y="307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The Problem</a:t>
            </a:r>
            <a:endParaRPr b="1" dirty="0"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502920" y="1637994"/>
            <a:ext cx="472502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“Dark murky water” in Channel Islands Harbor reported by the public beginning in </a:t>
            </a:r>
            <a:r>
              <a:rPr lang="en-US" sz="2600" dirty="0"/>
              <a:t>late</a:t>
            </a: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 June</a:t>
            </a:r>
          </a:p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lang="en-US" sz="2600" dirty="0"/>
          </a:p>
          <a:p>
            <a:pPr marL="257175" marR="0" lvl="0" indent="-257175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Present throughout back basins, especially at </a:t>
            </a:r>
            <a:r>
              <a:rPr lang="en-US" sz="2600" b="0" i="0" u="none" strike="noStrike" cap="none" dirty="0" err="1">
                <a:solidFill>
                  <a:schemeClr val="lt1"/>
                </a:solidFill>
                <a:sym typeface="Calibri"/>
              </a:rPr>
              <a:t>Seabridge</a:t>
            </a: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 and </a:t>
            </a:r>
            <a:r>
              <a:rPr lang="en-US" sz="2600" dirty="0"/>
              <a:t>Westport</a:t>
            </a:r>
            <a:endParaRPr sz="2600" dirty="0"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8951" y="1474898"/>
            <a:ext cx="3177767" cy="23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7939" y="4065006"/>
            <a:ext cx="3698779" cy="208041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979074" y="312114"/>
            <a:ext cx="73427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Commonly Asked Questions</a:t>
            </a:r>
            <a:endParaRPr b="1" dirty="0"/>
          </a:p>
        </p:txBody>
      </p:sp>
      <p:sp>
        <p:nvSpPr>
          <p:cNvPr id="142" name="Google Shape;142;p20"/>
          <p:cNvSpPr txBox="1"/>
          <p:nvPr/>
        </p:nvSpPr>
        <p:spPr>
          <a:xfrm>
            <a:off x="584205" y="1625939"/>
            <a:ext cx="7839270" cy="542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are the initial steps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800" dirty="0"/>
          </a:p>
          <a:p>
            <a:pPr marL="952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952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" lvl="1"/>
            <a:r>
              <a:rPr lang="en-US" sz="2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 City, along </a:t>
            </a:r>
            <a:r>
              <a:rPr lang="en-US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-US" sz="280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us, </a:t>
            </a:r>
            <a:r>
              <a:rPr lang="en-US" sz="2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are investigating to determine the causes. This must be a data-driven process (diagnosis is necessary before treatment).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21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979074" y="312114"/>
            <a:ext cx="73427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Commonly Asked Questions</a:t>
            </a:r>
            <a:endParaRPr b="1" dirty="0"/>
          </a:p>
        </p:txBody>
      </p:sp>
      <p:sp>
        <p:nvSpPr>
          <p:cNvPr id="142" name="Google Shape;142;p20"/>
          <p:cNvSpPr txBox="1"/>
          <p:nvPr/>
        </p:nvSpPr>
        <p:spPr>
          <a:xfrm>
            <a:off x="584205" y="1632711"/>
            <a:ext cx="7839270" cy="472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What are the primary causes of the problem?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This is what the investigation will determine.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There is no simple answer.  There are multiple possible causes and/or influences affecting water quality.  It is also likely the problem is a combination of interacting issues, rather than just one or two.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746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979074" y="312114"/>
            <a:ext cx="73427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Commonly Asked Questions</a:t>
            </a:r>
            <a:endParaRPr b="1" dirty="0"/>
          </a:p>
        </p:txBody>
      </p:sp>
      <p:sp>
        <p:nvSpPr>
          <p:cNvPr id="142" name="Google Shape;142;p20"/>
          <p:cNvSpPr txBox="1"/>
          <p:nvPr/>
        </p:nvSpPr>
        <p:spPr>
          <a:xfrm>
            <a:off x="589287" y="1623229"/>
            <a:ext cx="7839270" cy="562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can’t we turn the power plant pumps back on?</a:t>
            </a:r>
            <a:endParaRPr sz="2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r>
              <a:rPr lang="en-US" sz="2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 Los Angeles Regional Water Quality Control Board terminated the NPDES discharge permit for operation of those pumps on Sep. 13, 2018.</a:t>
            </a:r>
          </a:p>
          <a:p>
            <a:pPr marR="0" lvl="0" algn="l" rtl="0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r>
              <a:rPr lang="en-US" sz="2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Once thru cooling pumps are being phased out by the State Water Resources Control Board.</a:t>
            </a:r>
            <a:endParaRPr sz="2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99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979074" y="312114"/>
            <a:ext cx="73427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Commonly Asked Questions</a:t>
            </a:r>
            <a:endParaRPr b="1" dirty="0"/>
          </a:p>
        </p:txBody>
      </p:sp>
      <p:sp>
        <p:nvSpPr>
          <p:cNvPr id="142" name="Google Shape;142;p20"/>
          <p:cNvSpPr txBox="1"/>
          <p:nvPr/>
        </p:nvSpPr>
        <p:spPr>
          <a:xfrm>
            <a:off x="584205" y="1613784"/>
            <a:ext cx="7839270" cy="474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the long-term plan to solve the issue?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>
              <a:spcAft>
                <a:spcPts val="1200"/>
              </a:spcAft>
              <a:buClr>
                <a:srgbClr val="FFFF00"/>
              </a:buClr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  <a:sym typeface="Calibri"/>
              </a:rPr>
              <a:t>The approach must be </a:t>
            </a:r>
            <a:r>
              <a:rPr lang="en-US" sz="2800" i="1" dirty="0">
                <a:solidFill>
                  <a:srgbClr val="FFFF00"/>
                </a:solidFill>
                <a:latin typeface="Calibri"/>
                <a:cs typeface="Calibri"/>
                <a:sym typeface="Calibri"/>
              </a:rPr>
              <a:t>cause-dependent</a:t>
            </a: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>
              <a:spcAft>
                <a:spcPts val="1200"/>
              </a:spcAft>
              <a:buClr>
                <a:srgbClr val="FFFF00"/>
              </a:buClr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  <a:sym typeface="Calibri"/>
              </a:rPr>
              <a:t>We first need to learn the sources of nutrients and hydrologic dynamics of harbor.</a:t>
            </a:r>
            <a:endParaRPr lang="en-US" sz="2800" dirty="0"/>
          </a:p>
          <a:p>
            <a:pPr marR="0" lvl="0" algn="l" rtl="0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r>
              <a:rPr lang="en-US" sz="2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We need to understand Harbor water quality so that we can develop options to address this in the long term.</a:t>
            </a:r>
          </a:p>
        </p:txBody>
      </p:sp>
    </p:spTree>
    <p:extLst>
      <p:ext uri="{BB962C8B-B14F-4D97-AF65-F5344CB8AC3E}">
        <p14:creationId xmlns:p14="http://schemas.microsoft.com/office/powerpoint/2010/main" val="88258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4666" y="0"/>
            <a:ext cx="123822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43744" y="1191303"/>
            <a:ext cx="4969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Water Sampling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Locations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356616" y="164414"/>
            <a:ext cx="8412479" cy="83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Tonight’s Presentation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319552" y="1488393"/>
            <a:ext cx="6427076" cy="530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en-US" sz="2600" dirty="0"/>
              <a:t>Introduction</a:t>
            </a:r>
          </a:p>
          <a:p>
            <a:pPr marL="871537" lvl="2" indent="-228600">
              <a:spcBef>
                <a:spcPts val="420"/>
              </a:spcBef>
              <a:buSzPts val="2100"/>
            </a:pPr>
            <a:r>
              <a:rPr lang="en-US" sz="2300" dirty="0"/>
              <a:t>Plan and Timeline</a:t>
            </a:r>
          </a:p>
          <a:p>
            <a:pPr marL="257175" marR="0" lvl="0" indent="-104775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buClr>
                <a:srgbClr val="FFFFFF"/>
              </a:buClr>
              <a:buNone/>
            </a:pPr>
            <a:r>
              <a:rPr lang="en-US" sz="2600" dirty="0">
                <a:solidFill>
                  <a:srgbClr val="FFFFFF"/>
                </a:solidFill>
              </a:rPr>
              <a:t>Scientists Update</a:t>
            </a:r>
          </a:p>
          <a:p>
            <a:pPr marL="871537" lvl="2" indent="-228600">
              <a:spcBef>
                <a:spcPts val="420"/>
              </a:spcBef>
              <a:buSzPts val="2100"/>
            </a:pPr>
            <a:r>
              <a:rPr lang="en-US" sz="2300" dirty="0"/>
              <a:t>Commonly Asked Questions</a:t>
            </a:r>
          </a:p>
          <a:p>
            <a:pPr marL="871537" lvl="2" indent="-228600">
              <a:spcBef>
                <a:spcPts val="420"/>
              </a:spcBef>
              <a:buSzPts val="2100"/>
            </a:pPr>
            <a:r>
              <a:rPr lang="en-US" sz="2300" dirty="0"/>
              <a:t>Nutrient Sources &amp; Sinks</a:t>
            </a:r>
          </a:p>
          <a:p>
            <a:pPr marL="642937" lvl="2" indent="0">
              <a:spcBef>
                <a:spcPts val="420"/>
              </a:spcBef>
              <a:buSzPts val="2100"/>
              <a:buNone/>
            </a:pPr>
            <a:endParaRPr lang="en-US" sz="23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0" lvl="0" indent="0">
              <a:buClr>
                <a:srgbClr val="FFFFFF"/>
              </a:buClr>
              <a:buNone/>
            </a:pPr>
            <a:r>
              <a:rPr lang="en-US" sz="2600" dirty="0">
                <a:solidFill>
                  <a:srgbClr val="FFFFFF"/>
                </a:solidFill>
              </a:rPr>
              <a:t>Prepare for Emerging Problems</a:t>
            </a:r>
          </a:p>
          <a:p>
            <a:pPr marL="871537" lvl="2" indent="-228600">
              <a:spcBef>
                <a:spcPts val="420"/>
              </a:spcBef>
              <a:buSzPts val="2100"/>
            </a:pPr>
            <a:r>
              <a:rPr lang="en-US" sz="2300" dirty="0"/>
              <a:t>Community Response Plans</a:t>
            </a:r>
          </a:p>
          <a:p>
            <a:pPr marL="871537" lvl="2" indent="-228600">
              <a:spcBef>
                <a:spcPts val="420"/>
              </a:spcBef>
              <a:buSzPts val="2100"/>
            </a:pPr>
            <a:r>
              <a:rPr lang="en-US" sz="2300" dirty="0"/>
              <a:t>Community Meetings</a:t>
            </a:r>
            <a:endParaRPr sz="2100" dirty="0"/>
          </a:p>
          <a:p>
            <a:pPr marL="342900" marR="0" lvl="1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5" descr="A picture containing person, sky, wall, outdoo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798095" y="2435471"/>
            <a:ext cx="3646488" cy="273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2003" y="149382"/>
            <a:ext cx="64008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590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0736" y="0"/>
            <a:ext cx="34625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3022650" y="0"/>
            <a:ext cx="31368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July 6, 2018 Results</a:t>
            </a:r>
            <a:endParaRPr sz="2200" b="1"/>
          </a:p>
        </p:txBody>
      </p:sp>
    </p:spTree>
    <p:extLst>
      <p:ext uri="{BB962C8B-B14F-4D97-AF65-F5344CB8AC3E}">
        <p14:creationId xmlns:p14="http://schemas.microsoft.com/office/powerpoint/2010/main" val="1312058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720" y="0"/>
            <a:ext cx="12382280" cy="695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22</a:t>
            </a:fld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4645890" y="507999"/>
            <a:ext cx="554181" cy="591128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1" descr="A close up of a building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364862" y="1006738"/>
            <a:ext cx="4074008" cy="2768649"/>
          </a:xfrm>
          <a:prstGeom prst="rect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7332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sldNum" idx="12"/>
          </p:nvPr>
        </p:nvSpPr>
        <p:spPr>
          <a:xfrm>
            <a:off x="6553200" y="65052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269" y="1149327"/>
            <a:ext cx="8554474" cy="561591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/>
          <p:nvPr/>
        </p:nvSpPr>
        <p:spPr>
          <a:xfrm>
            <a:off x="1828800" y="4062384"/>
            <a:ext cx="798786" cy="2319112"/>
          </a:xfrm>
          <a:prstGeom prst="ellipse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6479629" y="3909984"/>
            <a:ext cx="1087820" cy="2397940"/>
          </a:xfrm>
          <a:prstGeom prst="ellipse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1506915" y="44697"/>
            <a:ext cx="644535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Remote Sensor Readings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Dissolved Oxygen Aug 6 – Oct 3, 2018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6553200" y="656901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999" y="1143622"/>
            <a:ext cx="8322802" cy="559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>
            <a:off x="2864072" y="2905926"/>
            <a:ext cx="1045779" cy="3160993"/>
          </a:xfrm>
          <a:prstGeom prst="ellipse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6532180" y="1891677"/>
            <a:ext cx="1182413" cy="4175241"/>
          </a:xfrm>
          <a:prstGeom prst="ellipse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/>
          <p:nvPr/>
        </p:nvSpPr>
        <p:spPr>
          <a:xfrm>
            <a:off x="477512" y="10635"/>
            <a:ext cx="805759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Remote Sensor Readings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Chlorophyll (Algal Biomass) Aug 6 – Oct 3, 2018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0" name="Google Shape;260;p35"/>
          <p:cNvGrpSpPr/>
          <p:nvPr/>
        </p:nvGrpSpPr>
        <p:grpSpPr>
          <a:xfrm>
            <a:off x="-584666" y="0"/>
            <a:ext cx="12382280" cy="6858000"/>
            <a:chOff x="-584666" y="0"/>
            <a:chExt cx="12382280" cy="6858000"/>
          </a:xfrm>
        </p:grpSpPr>
        <p:pic>
          <p:nvPicPr>
            <p:cNvPr id="261" name="Google Shape;261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84666" y="0"/>
              <a:ext cx="1238228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35"/>
            <p:cNvSpPr/>
            <p:nvPr/>
          </p:nvSpPr>
          <p:spPr>
            <a:xfrm>
              <a:off x="2987644" y="418452"/>
              <a:ext cx="661567" cy="610245"/>
            </a:xfrm>
            <a:prstGeom prst="ellipse">
              <a:avLst/>
            </a:prstGeom>
            <a:noFill/>
            <a:ln w="952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35"/>
          <p:cNvSpPr txBox="1"/>
          <p:nvPr/>
        </p:nvSpPr>
        <p:spPr>
          <a:xfrm>
            <a:off x="6049163" y="1412069"/>
            <a:ext cx="36318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Sensor Installations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10" name="Google Shape;262;p35"/>
          <p:cNvSpPr/>
          <p:nvPr/>
        </p:nvSpPr>
        <p:spPr>
          <a:xfrm>
            <a:off x="3911831" y="1708499"/>
            <a:ext cx="661567" cy="610245"/>
          </a:xfrm>
          <a:prstGeom prst="ellipse">
            <a:avLst/>
          </a:prstGeom>
          <a:noFill/>
          <a:ln w="952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62;p35"/>
          <p:cNvSpPr/>
          <p:nvPr/>
        </p:nvSpPr>
        <p:spPr>
          <a:xfrm>
            <a:off x="5718379" y="723574"/>
            <a:ext cx="661567" cy="610245"/>
          </a:xfrm>
          <a:prstGeom prst="ellipse">
            <a:avLst/>
          </a:prstGeom>
          <a:noFill/>
          <a:ln w="952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62;p35"/>
          <p:cNvSpPr/>
          <p:nvPr/>
        </p:nvSpPr>
        <p:spPr>
          <a:xfrm>
            <a:off x="1790815" y="2818755"/>
            <a:ext cx="661567" cy="610245"/>
          </a:xfrm>
          <a:prstGeom prst="ellipse">
            <a:avLst/>
          </a:prstGeom>
          <a:noFill/>
          <a:ln w="952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499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720" y="0"/>
            <a:ext cx="12382280" cy="695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26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3837413" y="2615814"/>
            <a:ext cx="5577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Phytoplankton/</a:t>
            </a:r>
            <a:r>
              <a:rPr lang="en-US" sz="2500" b="1" i="1" dirty="0">
                <a:solidFill>
                  <a:srgbClr val="FFFF00"/>
                </a:solidFill>
              </a:rPr>
              <a:t>Pseudo-</a:t>
            </a:r>
            <a:r>
              <a:rPr lang="en-US" sz="2500" b="1" i="1" dirty="0" err="1">
                <a:solidFill>
                  <a:srgbClr val="FFFF00"/>
                </a:solidFill>
              </a:rPr>
              <a:t>nitzschia</a:t>
            </a:r>
            <a:r>
              <a:rPr lang="en-US" sz="2500" b="1" dirty="0">
                <a:solidFill>
                  <a:srgbClr val="FFFF00"/>
                </a:solidFill>
              </a:rPr>
              <a:t> Sampling Locations</a:t>
            </a:r>
          </a:p>
        </p:txBody>
      </p:sp>
      <p:sp>
        <p:nvSpPr>
          <p:cNvPr id="9" name="Google Shape;262;p35"/>
          <p:cNvSpPr/>
          <p:nvPr/>
        </p:nvSpPr>
        <p:spPr>
          <a:xfrm>
            <a:off x="3933989" y="1752301"/>
            <a:ext cx="661567" cy="610245"/>
          </a:xfrm>
          <a:prstGeom prst="ellipse">
            <a:avLst/>
          </a:prstGeom>
          <a:noFill/>
          <a:ln w="952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62;p35"/>
          <p:cNvSpPr/>
          <p:nvPr/>
        </p:nvSpPr>
        <p:spPr>
          <a:xfrm>
            <a:off x="4612334" y="474025"/>
            <a:ext cx="661567" cy="610245"/>
          </a:xfrm>
          <a:prstGeom prst="ellipse">
            <a:avLst/>
          </a:prstGeom>
          <a:noFill/>
          <a:ln w="952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62;p35"/>
          <p:cNvSpPr/>
          <p:nvPr/>
        </p:nvSpPr>
        <p:spPr>
          <a:xfrm>
            <a:off x="5765798" y="740352"/>
            <a:ext cx="661567" cy="610245"/>
          </a:xfrm>
          <a:prstGeom prst="ellipse">
            <a:avLst/>
          </a:prstGeom>
          <a:noFill/>
          <a:ln w="952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224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Phytoplankton Abundances</a:t>
            </a:r>
            <a:r>
              <a:rPr lang="en-US"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9505" y="1310555"/>
            <a:ext cx="9026305" cy="541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48" y="1197225"/>
            <a:ext cx="8806306" cy="552425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Pseudo-</a:t>
            </a:r>
            <a:r>
              <a:rPr lang="en-US" b="1" dirty="0" err="1"/>
              <a:t>N</a:t>
            </a:r>
            <a:r>
              <a:rPr lang="en-US" sz="33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itzschia</a:t>
            </a:r>
            <a: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Abundances</a:t>
            </a:r>
            <a:b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3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5" descr="62194a5c-2377-4a6e-82ff-02cd818fa5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8323" y="1811588"/>
            <a:ext cx="3388187" cy="2117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860835" y="669217"/>
            <a:ext cx="7395041" cy="530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85837" marR="0" lvl="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</p:txBody>
      </p:sp>
      <p:pic>
        <p:nvPicPr>
          <p:cNvPr id="193" name="Google Shape;193;p26" descr="A close up of a map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73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06067" y="272421"/>
            <a:ext cx="280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Nutrient Cycle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32977" y="1919732"/>
            <a:ext cx="0" cy="3368294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0" name="Text Box 327"/>
          <p:cNvSpPr txBox="1">
            <a:spLocks noChangeArrowheads="1"/>
          </p:cNvSpPr>
          <p:nvPr/>
        </p:nvSpPr>
        <p:spPr bwMode="auto">
          <a:xfrm>
            <a:off x="496826" y="286601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18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15440" y="2852420"/>
            <a:ext cx="7153656" cy="10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City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staff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sampled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wate</a:t>
            </a:r>
            <a:r>
              <a:rPr lang="en-US" altLang="en-U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r to test for bacteria, nitrogen and phosphorus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24684" y="2127891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 Activities To 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252728"/>
            <a:ext cx="1028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</a:p>
        </p:txBody>
      </p:sp>
      <p:sp>
        <p:nvSpPr>
          <p:cNvPr id="28" name="Text Box 328"/>
          <p:cNvSpPr txBox="1">
            <a:spLocks noChangeArrowheads="1"/>
          </p:cNvSpPr>
          <p:nvPr/>
        </p:nvSpPr>
        <p:spPr bwMode="auto">
          <a:xfrm>
            <a:off x="1587980" y="1873907"/>
            <a:ext cx="7181116" cy="73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City 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staff began receiving calls about water quality at the Channel Islands Harbor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322"/>
          <p:cNvCxnSpPr>
            <a:cxnSpLocks noChangeShapeType="1"/>
          </p:cNvCxnSpPr>
          <p:nvPr/>
        </p:nvCxnSpPr>
        <p:spPr bwMode="auto">
          <a:xfrm>
            <a:off x="1132290" y="311239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6" name="Text Box 327"/>
          <p:cNvSpPr txBox="1">
            <a:spLocks noChangeArrowheads="1"/>
          </p:cNvSpPr>
          <p:nvPr/>
        </p:nvSpPr>
        <p:spPr bwMode="auto">
          <a:xfrm>
            <a:off x="502922" y="384137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20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328"/>
          <p:cNvSpPr txBox="1">
            <a:spLocks noChangeArrowheads="1"/>
          </p:cNvSpPr>
          <p:nvPr/>
        </p:nvSpPr>
        <p:spPr bwMode="auto">
          <a:xfrm>
            <a:off x="1621536" y="3827780"/>
            <a:ext cx="7153656" cy="10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City staff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began water sampling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for dissolved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oxygen, temperature, pH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and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salinity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AutoShape 322"/>
          <p:cNvCxnSpPr>
            <a:cxnSpLocks noChangeShapeType="1"/>
          </p:cNvCxnSpPr>
          <p:nvPr/>
        </p:nvCxnSpPr>
        <p:spPr bwMode="auto">
          <a:xfrm>
            <a:off x="1138386" y="408775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2" name="Text Box 327"/>
          <p:cNvSpPr txBox="1">
            <a:spLocks noChangeArrowheads="1"/>
          </p:cNvSpPr>
          <p:nvPr/>
        </p:nvSpPr>
        <p:spPr bwMode="auto">
          <a:xfrm>
            <a:off x="499874" y="481673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23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328"/>
          <p:cNvSpPr txBox="1">
            <a:spLocks noChangeArrowheads="1"/>
          </p:cNvSpPr>
          <p:nvPr/>
        </p:nvSpPr>
        <p:spPr bwMode="auto">
          <a:xfrm>
            <a:off x="1618488" y="4803140"/>
            <a:ext cx="7153656" cy="10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Bacteria testing results confirmed water is safe for human contact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AutoShape 322"/>
          <p:cNvCxnSpPr>
            <a:cxnSpLocks noChangeShapeType="1"/>
          </p:cNvCxnSpPr>
          <p:nvPr/>
        </p:nvCxnSpPr>
        <p:spPr bwMode="auto">
          <a:xfrm>
            <a:off x="1135338" y="506311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6" name="Text Box 327"/>
          <p:cNvSpPr txBox="1">
            <a:spLocks noChangeArrowheads="1"/>
          </p:cNvSpPr>
          <p:nvPr/>
        </p:nvSpPr>
        <p:spPr bwMode="auto">
          <a:xfrm>
            <a:off x="493778" y="1884559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15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457200" y="1283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Nutrient Sources</a:t>
            </a:r>
            <a:r>
              <a:rPr lang="en-US"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(Where are nutrients that may drive the problem coming from?)</a:t>
            </a:r>
            <a:endParaRPr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the possible nutrient sources to CIH</a:t>
            </a:r>
            <a:endParaRPr sz="2800"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Focus on factors leading to low dissolved oxygen</a:t>
            </a:r>
            <a:endParaRPr sz="2400" dirty="0"/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Focus on nitrogen &amp; phosphorus</a:t>
            </a:r>
          </a:p>
          <a:p>
            <a:pPr marL="342901" marR="0" lvl="1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(major stimulants of algal growth)</a:t>
            </a:r>
            <a:endParaRPr sz="2400" dirty="0"/>
          </a:p>
          <a:p>
            <a:pPr marL="1143000" marR="0" lvl="1" indent="-2206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Boats</a:t>
            </a:r>
            <a:endParaRPr sz="2400" dirty="0"/>
          </a:p>
          <a:p>
            <a:pPr marL="1143000" marR="0" lvl="1" indent="-2206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Residential</a:t>
            </a:r>
          </a:p>
          <a:p>
            <a:pPr marL="1143000" marR="0" lvl="1" indent="-2206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400" dirty="0"/>
              <a:t>Agricultural</a:t>
            </a:r>
            <a:endParaRPr sz="2400" dirty="0"/>
          </a:p>
          <a:p>
            <a:pPr marL="1143000" marR="0" lvl="1" indent="-2206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Aerial deposition</a:t>
            </a:r>
            <a:endParaRPr sz="2400" dirty="0"/>
          </a:p>
        </p:txBody>
      </p:sp>
      <p:sp>
        <p:nvSpPr>
          <p:cNvPr id="200" name="Google Shape;200;p27"/>
          <p:cNvSpPr txBox="1">
            <a:spLocks noGrp="1"/>
          </p:cNvSpPr>
          <p:nvPr>
            <p:ph type="sldNum" idx="12"/>
          </p:nvPr>
        </p:nvSpPr>
        <p:spPr>
          <a:xfrm>
            <a:off x="6553200" y="6311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7" descr="A picture containing person, outdoor, ground, sitting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6814" y="3413218"/>
            <a:ext cx="3580646" cy="2685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457200" y="991"/>
            <a:ext cx="83027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What is a Nutrient Source</a:t>
            </a:r>
            <a:r>
              <a:rPr lang="en-US" b="1" dirty="0"/>
              <a:t> </a:t>
            </a: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Study?</a:t>
            </a:r>
            <a:endParaRPr b="1" dirty="0"/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457200" y="1783753"/>
            <a:ext cx="8229600" cy="410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The study identifies </a:t>
            </a:r>
            <a:r>
              <a:rPr lang="en-US" sz="2600" b="0" i="0" u="none" strike="noStrike" cap="none" dirty="0" smtClean="0">
                <a:solidFill>
                  <a:schemeClr val="lt1"/>
                </a:solidFill>
                <a:sym typeface="Calibri"/>
              </a:rPr>
              <a:t>sources and sinks </a:t>
            </a: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of nutrients in the water and sediments of the Harbor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600" dirty="0"/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None/>
            </a:pPr>
            <a:r>
              <a:rPr lang="en-US" sz="2600" dirty="0"/>
              <a:t>The components of the study include: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r>
              <a:rPr lang="en-US" sz="2600" dirty="0"/>
              <a:t>Sample</a:t>
            </a:r>
            <a:endParaRPr lang="en-US" sz="26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r>
              <a:rPr lang="en-US" sz="2600" dirty="0"/>
              <a:t>Measure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Identify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r>
              <a:rPr lang="en-US" sz="2600" dirty="0"/>
              <a:t>Investigate</a:t>
            </a:r>
            <a:endParaRPr sz="2600" b="0" i="0" u="none" strike="noStrike" cap="none" dirty="0">
              <a:solidFill>
                <a:schemeClr val="lt1"/>
              </a:solidFill>
              <a:sym typeface="Calibri"/>
            </a:endParaRPr>
          </a:p>
          <a:p>
            <a:pPr marL="557213" marR="0" lvl="1" indent="-809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974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457200" y="-179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What Does a Nutrient Source Study Include?</a:t>
            </a:r>
            <a:endParaRPr b="1" dirty="0"/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448733" y="1755647"/>
            <a:ext cx="8229600" cy="462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/>
              <a:t>Sampling will include:</a:t>
            </a:r>
          </a:p>
          <a:p>
            <a:pPr marL="342901" lvl="1" indent="0">
              <a:buNone/>
            </a:pPr>
            <a:endParaRPr lang="en-US" sz="700" dirty="0"/>
          </a:p>
          <a:p>
            <a:pPr marL="857250" lvl="2" indent="-171450"/>
            <a:r>
              <a:rPr lang="en-US" sz="2600" dirty="0"/>
              <a:t>Initial baseline sampling (completed by City staff)</a:t>
            </a:r>
          </a:p>
          <a:p>
            <a:pPr marL="857250" lvl="2" indent="-171450"/>
            <a:r>
              <a:rPr lang="en-US" sz="2600" dirty="0"/>
              <a:t>Two storm event samples at 30 locations in the Harbor and Edison Canal</a:t>
            </a:r>
          </a:p>
          <a:p>
            <a:pPr marL="857250" lvl="2" indent="-171450"/>
            <a:r>
              <a:rPr lang="en-US" sz="2600" dirty="0"/>
              <a:t>Dry weather sampling</a:t>
            </a:r>
          </a:p>
          <a:p>
            <a:pPr marL="857250" lvl="2" indent="-171450"/>
            <a:r>
              <a:rPr lang="en-US" sz="2600" dirty="0"/>
              <a:t>Sediment sampling</a:t>
            </a:r>
          </a:p>
          <a:p>
            <a:pPr marL="342901" marR="0" lvl="1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endParaRPr lang="en-US" sz="2600" b="0" i="0" u="none" strike="noStrike" cap="none" dirty="0">
              <a:solidFill>
                <a:schemeClr val="lt1"/>
              </a:solidFill>
              <a:sym typeface="Calibri"/>
            </a:endParaRPr>
          </a:p>
        </p:txBody>
      </p:sp>
      <p:sp>
        <p:nvSpPr>
          <p:cNvPr id="208" name="Google Shape;208;p2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135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457200" y="-179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What Does a Nutrient Source Study Include?</a:t>
            </a:r>
            <a:endParaRPr b="1" dirty="0"/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448733" y="1586993"/>
            <a:ext cx="8229600" cy="479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>
              <a:spcBef>
                <a:spcPts val="0"/>
              </a:spcBef>
              <a:buFont typeface="+mj-lt"/>
              <a:buAutoNum type="arabicPeriod" startAt="2"/>
            </a:pPr>
            <a:r>
              <a:rPr lang="en-US" sz="2600" dirty="0"/>
              <a:t>Measu</a:t>
            </a: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re </a:t>
            </a:r>
          </a:p>
          <a:p>
            <a:pPr marL="557213" marR="0" lvl="1" indent="-21431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</a:pPr>
            <a:endParaRPr sz="700" dirty="0"/>
          </a:p>
          <a:p>
            <a:pPr marL="857250" marR="0" lvl="2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Ammonia, nitrate, orthophosphate, total nitrogen and phosphorus</a:t>
            </a:r>
            <a:endParaRPr sz="2600" dirty="0"/>
          </a:p>
          <a:p>
            <a:pPr marL="857250" marR="0" lvl="2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Bacteria: total and fecal coliforms, enterococcus</a:t>
            </a:r>
            <a:endParaRPr sz="2600" dirty="0"/>
          </a:p>
          <a:p>
            <a:pPr marL="857250" marR="0" lvl="2" indent="-171450" algn="l" rtl="0">
              <a:spcBef>
                <a:spcPts val="36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Review concentratio</a:t>
            </a:r>
            <a:r>
              <a:rPr lang="en-US" sz="2600" dirty="0"/>
              <a:t>n of chemicals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 startAt="2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Identify locations where nutrients or bacteria are elevated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 startAt="2"/>
            </a:pPr>
            <a:r>
              <a:rPr lang="en-US" sz="2600" b="0" i="0" u="none" strike="noStrike" cap="none" dirty="0">
                <a:solidFill>
                  <a:schemeClr val="lt1"/>
                </a:solidFill>
                <a:sym typeface="Calibri"/>
              </a:rPr>
              <a:t>Investigate the sources</a:t>
            </a:r>
            <a:endParaRPr sz="2600" dirty="0"/>
          </a:p>
          <a:p>
            <a:pPr marL="857250" marR="0" lvl="2" indent="-571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7213" marR="0" lvl="1" indent="-8096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700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2"/>
            <a:ext cx="8229600" cy="1143000"/>
          </a:xfrm>
        </p:spPr>
        <p:txBody>
          <a:bodyPr/>
          <a:lstStyle/>
          <a:p>
            <a:r>
              <a:rPr lang="en-US" b="1" dirty="0"/>
              <a:t>Possible Findings of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High phosphorus and nitrogen levels</a:t>
            </a:r>
          </a:p>
          <a:p>
            <a:endParaRPr lang="en-US" sz="2600" dirty="0"/>
          </a:p>
          <a:p>
            <a:r>
              <a:rPr lang="en-US" sz="2600" dirty="0"/>
              <a:t>High phytoplankton and low dissolved oxygen levels</a:t>
            </a:r>
          </a:p>
          <a:p>
            <a:endParaRPr lang="en-US" sz="2600" dirty="0"/>
          </a:p>
          <a:p>
            <a:r>
              <a:rPr lang="en-US" sz="2600" dirty="0"/>
              <a:t>Higher residence times due to poor circulation</a:t>
            </a:r>
          </a:p>
          <a:p>
            <a:endParaRPr lang="en-US" sz="2600" dirty="0"/>
          </a:p>
          <a:p>
            <a:r>
              <a:rPr lang="en-US" sz="2600" dirty="0"/>
              <a:t>High bacteria in dry weather</a:t>
            </a:r>
          </a:p>
          <a:p>
            <a:endParaRPr lang="en-US" sz="2600" dirty="0"/>
          </a:p>
          <a:p>
            <a:r>
              <a:rPr lang="en-US" sz="2600" i="1" dirty="0"/>
              <a:t>Maybe no one thing will be obvious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750"/>
            <a:ext cx="8229600" cy="1143000"/>
          </a:xfrm>
        </p:spPr>
        <p:txBody>
          <a:bodyPr/>
          <a:lstStyle/>
          <a:p>
            <a:r>
              <a:rPr lang="en-US" b="1" dirty="0"/>
              <a:t>Possible Outcomes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50099540"/>
              </p:ext>
            </p:extLst>
          </p:nvPr>
        </p:nvGraphicFramePr>
        <p:xfrm>
          <a:off x="36576" y="436082"/>
          <a:ext cx="906780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7027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750"/>
            <a:ext cx="8229600" cy="1143000"/>
          </a:xfrm>
        </p:spPr>
        <p:txBody>
          <a:bodyPr/>
          <a:lstStyle/>
          <a:p>
            <a:r>
              <a:rPr lang="en-US" b="1" dirty="0"/>
              <a:t>Possible Outcomes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69015008"/>
              </p:ext>
            </p:extLst>
          </p:nvPr>
        </p:nvGraphicFramePr>
        <p:xfrm>
          <a:off x="453933" y="1107295"/>
          <a:ext cx="8242663" cy="5495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407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457200" y="221246"/>
            <a:ext cx="8229600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sym typeface="Calibri"/>
              </a:rPr>
              <a:t>Hydrology Study</a:t>
            </a:r>
            <a:endParaRPr b="1" dirty="0"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457200" y="1587669"/>
            <a:ext cx="8229600" cy="503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1" marR="0" lvl="1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 sz="2600" dirty="0">
                <a:latin typeface="Calibri"/>
                <a:ea typeface="Calibri"/>
                <a:cs typeface="Calibri"/>
              </a:rPr>
              <a:t>To determine water’s residence time</a:t>
            </a:r>
          </a:p>
          <a:p>
            <a:pPr marL="342901" marR="0" lvl="1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endParaRPr lang="en-US" sz="2600" dirty="0"/>
          </a:p>
          <a:p>
            <a:pPr marL="342901" marR="0" lvl="1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 sz="2600" dirty="0" smtClean="0"/>
              <a:t>8 </a:t>
            </a:r>
            <a:r>
              <a:rPr lang="en-US" sz="2600" dirty="0"/>
              <a:t>weeks of work pending delivery of data</a:t>
            </a:r>
            <a:endParaRPr lang="en-US" sz="2600" dirty="0">
              <a:latin typeface="Calibri"/>
              <a:ea typeface="Calibri"/>
              <a:cs typeface="Calibri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457200" y="248678"/>
            <a:ext cx="8229600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Signs of a Potential Algal Bloom</a:t>
            </a:r>
            <a:endParaRPr b="1" dirty="0"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457200" y="1563623"/>
            <a:ext cx="8229600" cy="507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600" dirty="0"/>
              <a:t>If water sampling indicates increasing chlorophyll concentrations, this means an algal bloom is potentially forming and a low dissolved oxygen event might follow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600" dirty="0"/>
              <a:t>Indications of a potential algal bloom: strong odor, surface scum, no visibility in the water, an odd color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Residents should report and send photographs of such indicators to ciharbor@oxnard.org</a:t>
            </a:r>
            <a:endParaRPr lang="en-US" dirty="0">
              <a:solidFill>
                <a:schemeClr val="bg1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/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505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C3D66FA-B6DF-6042-83DF-5B17B2D256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sp>
        <p:nvSpPr>
          <p:cNvPr id="3" name="Google Shape;213;p29">
            <a:extLst>
              <a:ext uri="{FF2B5EF4-FFF2-40B4-BE49-F238E27FC236}">
                <a16:creationId xmlns:a16="http://schemas.microsoft.com/office/drawing/2014/main" xmlns="" id="{EE460DF0-CA1E-6F45-B685-3782D69C62DA}"/>
              </a:ext>
            </a:extLst>
          </p:cNvPr>
          <p:cNvSpPr txBox="1">
            <a:spLocks/>
          </p:cNvSpPr>
          <p:nvPr/>
        </p:nvSpPr>
        <p:spPr>
          <a:xfrm>
            <a:off x="397378" y="33967"/>
            <a:ext cx="8387696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Algal Blooms can have many forms/appearances</a:t>
            </a:r>
          </a:p>
        </p:txBody>
      </p:sp>
      <p:sp>
        <p:nvSpPr>
          <p:cNvPr id="4" name="Google Shape;214;p29">
            <a:extLst>
              <a:ext uri="{FF2B5EF4-FFF2-40B4-BE49-F238E27FC236}">
                <a16:creationId xmlns:a16="http://schemas.microsoft.com/office/drawing/2014/main" xmlns="" id="{F60FBE72-AEC8-A34A-9530-3C105A45A484}"/>
              </a:ext>
            </a:extLst>
          </p:cNvPr>
          <p:cNvSpPr txBox="1">
            <a:spLocks/>
          </p:cNvSpPr>
          <p:nvPr/>
        </p:nvSpPr>
        <p:spPr>
          <a:xfrm>
            <a:off x="811848" y="5682696"/>
            <a:ext cx="8229600" cy="94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Residents should report and send photographs of such indicators to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ciharbor@oxnard.org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64712A-7AC7-C940-A689-7A637BF48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7" t="6105" r="14104" b="13520"/>
          <a:stretch/>
        </p:blipFill>
        <p:spPr>
          <a:xfrm>
            <a:off x="5623134" y="3161344"/>
            <a:ext cx="3221762" cy="2558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EB7243-FFA1-3B47-9514-3B260DE01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355" y="3251539"/>
            <a:ext cx="3291376" cy="2468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675E0F-1272-104D-97DE-68C446CED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882" y="772551"/>
            <a:ext cx="3459622" cy="2306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DD0763-A68E-8B45-B5B0-79F7ABF53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91" y="784858"/>
            <a:ext cx="3144852" cy="23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7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 flipH="1">
            <a:off x="1332977" y="1928876"/>
            <a:ext cx="2" cy="2341372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0" name="Text Box 327"/>
          <p:cNvSpPr txBox="1">
            <a:spLocks noChangeArrowheads="1"/>
          </p:cNvSpPr>
          <p:nvPr/>
        </p:nvSpPr>
        <p:spPr bwMode="auto">
          <a:xfrm>
            <a:off x="451106" y="2875159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15440" y="2852420"/>
            <a:ext cx="7153656" cy="78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City provided update at Channel Islands Harbor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Task Force Meeting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24684" y="2127891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 Activities To 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252728"/>
            <a:ext cx="1028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</a:p>
        </p:txBody>
      </p:sp>
      <p:sp>
        <p:nvSpPr>
          <p:cNvPr id="28" name="Text Box 328"/>
          <p:cNvSpPr txBox="1">
            <a:spLocks noChangeArrowheads="1"/>
          </p:cNvSpPr>
          <p:nvPr/>
        </p:nvSpPr>
        <p:spPr bwMode="auto">
          <a:xfrm>
            <a:off x="1587980" y="1873907"/>
            <a:ext cx="7181116" cy="73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City 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Council approved contract with Marine Biologist and Scientist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322"/>
          <p:cNvCxnSpPr>
            <a:cxnSpLocks noChangeShapeType="1"/>
          </p:cNvCxnSpPr>
          <p:nvPr/>
        </p:nvCxnSpPr>
        <p:spPr bwMode="auto">
          <a:xfrm>
            <a:off x="1132290" y="311239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ext Box 327"/>
          <p:cNvSpPr txBox="1">
            <a:spLocks noChangeArrowheads="1"/>
          </p:cNvSpPr>
          <p:nvPr/>
        </p:nvSpPr>
        <p:spPr bwMode="auto">
          <a:xfrm>
            <a:off x="551690" y="1874907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5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27"/>
          <p:cNvSpPr txBox="1">
            <a:spLocks noChangeArrowheads="1"/>
          </p:cNvSpPr>
          <p:nvPr/>
        </p:nvSpPr>
        <p:spPr bwMode="auto">
          <a:xfrm>
            <a:off x="448058" y="379565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26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8"/>
          <p:cNvSpPr txBox="1">
            <a:spLocks noChangeArrowheads="1"/>
          </p:cNvSpPr>
          <p:nvPr/>
        </p:nvSpPr>
        <p:spPr bwMode="auto">
          <a:xfrm>
            <a:off x="1612392" y="3800348"/>
            <a:ext cx="7153656" cy="78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Aerators were installed at </a:t>
            </a:r>
            <a:r>
              <a:rPr lang="en-US" altLang="en-US" sz="2800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Seabridge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Public Marina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AutoShape 322"/>
          <p:cNvCxnSpPr>
            <a:cxnSpLocks noChangeShapeType="1"/>
          </p:cNvCxnSpPr>
          <p:nvPr/>
        </p:nvCxnSpPr>
        <p:spPr bwMode="auto">
          <a:xfrm>
            <a:off x="1129242" y="4051179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9456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1" descr="34531862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8" y="21160"/>
            <a:ext cx="2917493" cy="438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 descr="34531880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8329" y="21159"/>
            <a:ext cx="6150972" cy="392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 descr="CIMG124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21" y="3226676"/>
            <a:ext cx="4827752" cy="36208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5;p30"/>
          <p:cNvSpPr txBox="1"/>
          <p:nvPr/>
        </p:nvSpPr>
        <p:spPr>
          <a:xfrm>
            <a:off x="7336474" y="80758"/>
            <a:ext cx="1645671" cy="923330"/>
          </a:xfrm>
          <a:prstGeom prst="rect">
            <a:avLst/>
          </a:prstGeom>
          <a:solidFill>
            <a:schemeClr val="dk1"/>
          </a:solidFill>
          <a:ln w="539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King Harbor, Redondo Beach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March 8, 2011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096933" y="4610609"/>
            <a:ext cx="3776134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event of a fish kill…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important thing is to remove any dead fish as quickly as possible to avoid a follow up event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457200" y="184670"/>
            <a:ext cx="8229600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Response Plan for Fish Kill Event</a:t>
            </a:r>
            <a:endParaRPr b="1" dirty="0"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457200" y="1558877"/>
            <a:ext cx="8229600" cy="535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r>
              <a:rPr lang="en-US" dirty="0"/>
              <a:t>Call to action for volunteers to develop the community action response plan to kick off in January 2019</a:t>
            </a: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sz="800" dirty="0"/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r>
              <a:rPr lang="en-US" dirty="0"/>
              <a:t>Please sign up in the back tonight</a:t>
            </a:r>
            <a:endParaRPr lang="en-US" dirty="0">
              <a:solidFill>
                <a:srgbClr val="FFFF00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/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27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457200" y="193814"/>
            <a:ext cx="8229600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Keeping the Community Informed</a:t>
            </a:r>
            <a:endParaRPr b="1" dirty="0"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457200" y="1678771"/>
            <a:ext cx="8229600" cy="392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800" dirty="0"/>
              <a:t>Dedicated webpage: https://ww.oxnard.org/ciharbor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800" dirty="0"/>
              <a:t>The City will call for meetings as needed with residents and other stakeholders</a:t>
            </a: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SzTx/>
              <a:buNone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Email cih@oxnard.org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lang="en-US" dirty="0"/>
          </a:p>
          <a:p>
            <a:pPr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+mj-lt"/>
              <a:buAutoNum type="arabicPeriod"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45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32979" y="1938020"/>
            <a:ext cx="12699" cy="2304796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0" name="Text Box 327"/>
          <p:cNvSpPr txBox="1">
            <a:spLocks noChangeArrowheads="1"/>
          </p:cNvSpPr>
          <p:nvPr/>
        </p:nvSpPr>
        <p:spPr bwMode="auto">
          <a:xfrm>
            <a:off x="579122" y="2884303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6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15440" y="2852420"/>
            <a:ext cx="7153656" cy="78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</a:t>
            </a:r>
            <a:r>
              <a:rPr lang="en-US" altLang="en-US" sz="2800" baseline="30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remote sensor was installed in </a:t>
            </a:r>
            <a:r>
              <a:rPr lang="en-US" altLang="en-US" sz="2800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Seabridge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at location #24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24684" y="2127891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 Activities To 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944" y="1252728"/>
            <a:ext cx="1028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8" name="Text Box 328"/>
          <p:cNvSpPr txBox="1">
            <a:spLocks noChangeArrowheads="1"/>
          </p:cNvSpPr>
          <p:nvPr/>
        </p:nvSpPr>
        <p:spPr bwMode="auto">
          <a:xfrm>
            <a:off x="1587980" y="1873907"/>
            <a:ext cx="7181116" cy="9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Weekly sampling of Phytoplankton and Chlorophyll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began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322"/>
          <p:cNvCxnSpPr>
            <a:cxnSpLocks noChangeShapeType="1"/>
          </p:cNvCxnSpPr>
          <p:nvPr/>
        </p:nvCxnSpPr>
        <p:spPr bwMode="auto">
          <a:xfrm>
            <a:off x="1132290" y="3121539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ext Box 327"/>
          <p:cNvSpPr txBox="1">
            <a:spLocks noChangeArrowheads="1"/>
          </p:cNvSpPr>
          <p:nvPr/>
        </p:nvSpPr>
        <p:spPr bwMode="auto">
          <a:xfrm>
            <a:off x="588266" y="1874907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7"/>
          <p:cNvSpPr txBox="1">
            <a:spLocks noChangeArrowheads="1"/>
          </p:cNvSpPr>
          <p:nvPr/>
        </p:nvSpPr>
        <p:spPr bwMode="auto">
          <a:xfrm>
            <a:off x="475490" y="384137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328"/>
          <p:cNvSpPr txBox="1">
            <a:spLocks noChangeArrowheads="1"/>
          </p:cNvSpPr>
          <p:nvPr/>
        </p:nvSpPr>
        <p:spPr bwMode="auto">
          <a:xfrm>
            <a:off x="1612392" y="3809492"/>
            <a:ext cx="7153656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City staff met with Ventura County Watershed Protection District to discuss water quality regulatory program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322"/>
          <p:cNvCxnSpPr>
            <a:cxnSpLocks noChangeShapeType="1"/>
          </p:cNvCxnSpPr>
          <p:nvPr/>
        </p:nvCxnSpPr>
        <p:spPr bwMode="auto">
          <a:xfrm>
            <a:off x="1138386" y="4078611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0205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32979" y="1927366"/>
            <a:ext cx="12699" cy="3395726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0" name="Text Box 327"/>
          <p:cNvSpPr txBox="1">
            <a:spLocks noChangeArrowheads="1"/>
          </p:cNvSpPr>
          <p:nvPr/>
        </p:nvSpPr>
        <p:spPr bwMode="auto">
          <a:xfrm>
            <a:off x="524258" y="2509399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13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15440" y="2486660"/>
            <a:ext cx="7153656" cy="98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City staff and community members advocated for the delay of the termination of the NRG NPDES permit, but the Regional Water Quality Control Board approved the termination without delay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33828" y="213703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 Activities To 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52" y="1252728"/>
            <a:ext cx="1028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</a:t>
            </a:r>
          </a:p>
        </p:txBody>
      </p:sp>
      <p:sp>
        <p:nvSpPr>
          <p:cNvPr id="28" name="Text Box 328"/>
          <p:cNvSpPr txBox="1">
            <a:spLocks noChangeArrowheads="1"/>
          </p:cNvSpPr>
          <p:nvPr/>
        </p:nvSpPr>
        <p:spPr bwMode="auto">
          <a:xfrm>
            <a:off x="1606268" y="1873907"/>
            <a:ext cx="7181116" cy="57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Order was placed for 3 </a:t>
            </a:r>
            <a:r>
              <a:rPr lang="en-US" altLang="en-U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remote 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sensors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322"/>
          <p:cNvCxnSpPr>
            <a:cxnSpLocks noChangeShapeType="1"/>
          </p:cNvCxnSpPr>
          <p:nvPr/>
        </p:nvCxnSpPr>
        <p:spPr bwMode="auto">
          <a:xfrm>
            <a:off x="1132290" y="274663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ext Box 327"/>
          <p:cNvSpPr txBox="1">
            <a:spLocks noChangeArrowheads="1"/>
          </p:cNvSpPr>
          <p:nvPr/>
        </p:nvSpPr>
        <p:spPr bwMode="auto">
          <a:xfrm>
            <a:off x="524258" y="1874907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7"/>
          <p:cNvSpPr txBox="1">
            <a:spLocks noChangeArrowheads="1"/>
          </p:cNvSpPr>
          <p:nvPr/>
        </p:nvSpPr>
        <p:spPr bwMode="auto">
          <a:xfrm>
            <a:off x="515114" y="4851654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328"/>
          <p:cNvSpPr txBox="1">
            <a:spLocks noChangeArrowheads="1"/>
          </p:cNvSpPr>
          <p:nvPr/>
        </p:nvSpPr>
        <p:spPr bwMode="auto">
          <a:xfrm>
            <a:off x="1612392" y="4851908"/>
            <a:ext cx="7153656" cy="90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City staff began discussions with scientists for nutrient study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322"/>
          <p:cNvCxnSpPr>
            <a:cxnSpLocks noChangeShapeType="1"/>
          </p:cNvCxnSpPr>
          <p:nvPr/>
        </p:nvCxnSpPr>
        <p:spPr bwMode="auto">
          <a:xfrm>
            <a:off x="1138386" y="5111883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572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32979" y="1947164"/>
            <a:ext cx="0" cy="2417318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0" name="Text Box 327"/>
          <p:cNvSpPr txBox="1">
            <a:spLocks noChangeArrowheads="1"/>
          </p:cNvSpPr>
          <p:nvPr/>
        </p:nvSpPr>
        <p:spPr bwMode="auto">
          <a:xfrm>
            <a:off x="633986" y="250025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15440" y="2486660"/>
            <a:ext cx="7153656" cy="98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City Council approved release of the </a:t>
            </a:r>
            <a:r>
              <a:rPr lang="en-US" altLang="en-US" sz="2800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Seabridge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escrow funds ($250,000) and expenditures totaling $68,930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33828" y="213703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 Activities To 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1" y="1294673"/>
            <a:ext cx="73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</a:t>
            </a:r>
          </a:p>
        </p:txBody>
      </p:sp>
      <p:sp>
        <p:nvSpPr>
          <p:cNvPr id="28" name="Text Box 328"/>
          <p:cNvSpPr txBox="1">
            <a:spLocks noChangeArrowheads="1"/>
          </p:cNvSpPr>
          <p:nvPr/>
        </p:nvSpPr>
        <p:spPr bwMode="auto">
          <a:xfrm>
            <a:off x="1606268" y="1873907"/>
            <a:ext cx="7181116" cy="57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City staff began taking baseline nutrient samples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322"/>
          <p:cNvCxnSpPr>
            <a:cxnSpLocks noChangeShapeType="1"/>
          </p:cNvCxnSpPr>
          <p:nvPr/>
        </p:nvCxnSpPr>
        <p:spPr bwMode="auto">
          <a:xfrm>
            <a:off x="1132290" y="2746635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ext Box 327"/>
          <p:cNvSpPr txBox="1">
            <a:spLocks noChangeArrowheads="1"/>
          </p:cNvSpPr>
          <p:nvPr/>
        </p:nvSpPr>
        <p:spPr bwMode="auto">
          <a:xfrm>
            <a:off x="633986" y="1874907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7"/>
          <p:cNvSpPr txBox="1">
            <a:spLocks noChangeArrowheads="1"/>
          </p:cNvSpPr>
          <p:nvPr/>
        </p:nvSpPr>
        <p:spPr bwMode="auto">
          <a:xfrm>
            <a:off x="505187" y="3908403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17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328"/>
          <p:cNvSpPr txBox="1">
            <a:spLocks noChangeArrowheads="1"/>
          </p:cNvSpPr>
          <p:nvPr/>
        </p:nvSpPr>
        <p:spPr bwMode="auto">
          <a:xfrm>
            <a:off x="1612392" y="3910076"/>
            <a:ext cx="7153656" cy="200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Councilmember </a:t>
            </a:r>
            <a:r>
              <a:rPr lang="en-US" altLang="en-US" sz="2800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Perello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met with Senator Hannah-Beth Jackson and Assemblywoman Monique Limón to secure state and federal support opportunities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322"/>
          <p:cNvCxnSpPr>
            <a:cxnSpLocks noChangeShapeType="1"/>
          </p:cNvCxnSpPr>
          <p:nvPr/>
        </p:nvCxnSpPr>
        <p:spPr bwMode="auto">
          <a:xfrm>
            <a:off x="1129242" y="4170051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8531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43967" y="1965960"/>
            <a:ext cx="1" cy="2258568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0" name="Text Box 327"/>
          <p:cNvSpPr txBox="1">
            <a:spLocks noChangeArrowheads="1"/>
          </p:cNvSpPr>
          <p:nvPr/>
        </p:nvSpPr>
        <p:spPr bwMode="auto">
          <a:xfrm>
            <a:off x="512765" y="1860175"/>
            <a:ext cx="459845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24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42872" y="1892300"/>
            <a:ext cx="7418832" cy="169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Conference call with Regional Water Quality Control Board staff to coordinate efforts around nutrient study</a:t>
            </a:r>
          </a:p>
        </p:txBody>
      </p:sp>
      <p:sp>
        <p:nvSpPr>
          <p:cNvPr id="465" name="Text Box 332"/>
          <p:cNvSpPr txBox="1">
            <a:spLocks noChangeArrowheads="1"/>
          </p:cNvSpPr>
          <p:nvPr/>
        </p:nvSpPr>
        <p:spPr bwMode="auto">
          <a:xfrm>
            <a:off x="1648968" y="3754669"/>
            <a:ext cx="80660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Results of Oct. baseline nutrient sampling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Installation of 3 remote sensors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</a:t>
            </a:r>
            <a:r>
              <a:rPr lang="en-US" altLang="en-US" sz="2800" baseline="30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rain event </a:t>
            </a:r>
            <a:r>
              <a:rPr lang="en-US" altLang="en-US" sz="2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en-US" altLang="en-US" sz="28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pending) 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– nutrient sampling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City to apply for Ocean Protection Council grant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7" name="AutoShape 322"/>
          <p:cNvCxnSpPr>
            <a:cxnSpLocks noChangeShapeType="1"/>
          </p:cNvCxnSpPr>
          <p:nvPr/>
        </p:nvCxnSpPr>
        <p:spPr bwMode="auto">
          <a:xfrm>
            <a:off x="1148695" y="4010394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33828" y="2146179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 Plan and Timeline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1" y="1294673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0437" y="3327636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</a:t>
            </a:r>
          </a:p>
        </p:txBody>
      </p:sp>
    </p:spTree>
    <p:extLst>
      <p:ext uri="{BB962C8B-B14F-4D97-AF65-F5344CB8AC3E}">
        <p14:creationId xmlns:p14="http://schemas.microsoft.com/office/powerpoint/2010/main" val="408621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AutoShape 321"/>
          <p:cNvCxnSpPr>
            <a:cxnSpLocks noChangeShapeType="1"/>
          </p:cNvCxnSpPr>
          <p:nvPr/>
        </p:nvCxnSpPr>
        <p:spPr bwMode="auto">
          <a:xfrm>
            <a:off x="1342257" y="1988713"/>
            <a:ext cx="3421" cy="205478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61" name="Text Box 328"/>
          <p:cNvSpPr txBox="1">
            <a:spLocks noChangeArrowheads="1"/>
          </p:cNvSpPr>
          <p:nvPr/>
        </p:nvSpPr>
        <p:spPr bwMode="auto">
          <a:xfrm>
            <a:off x="1642872" y="1912098"/>
            <a:ext cx="7848600" cy="10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Begin sediment sampling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Begin Hydrology Study</a:t>
            </a:r>
            <a:endParaRPr lang="en-US" alt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5" name="Text Box 332"/>
          <p:cNvSpPr txBox="1">
            <a:spLocks noChangeArrowheads="1"/>
          </p:cNvSpPr>
          <p:nvPr/>
        </p:nvSpPr>
        <p:spPr bwMode="auto">
          <a:xfrm>
            <a:off x="1660413" y="3582422"/>
            <a:ext cx="8066087" cy="108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Results of Nov. nutrient </a:t>
            </a:r>
            <a:r>
              <a:rPr lang="en-US" altLang="en-US" sz="28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sampling</a:t>
            </a:r>
            <a:endParaRPr lang="en-US" altLang="en-US" sz="2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altLang="en-US" sz="2800" baseline="30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nd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rain event (</a:t>
            </a:r>
            <a:r>
              <a:rPr lang="en-US" altLang="en-US" sz="2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pending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) – nutrient sampling</a:t>
            </a:r>
          </a:p>
        </p:txBody>
      </p:sp>
      <p:cxnSp>
        <p:nvCxnSpPr>
          <p:cNvPr id="527" name="AutoShape 322"/>
          <p:cNvCxnSpPr>
            <a:cxnSpLocks noChangeShapeType="1"/>
          </p:cNvCxnSpPr>
          <p:nvPr/>
        </p:nvCxnSpPr>
        <p:spPr bwMode="auto">
          <a:xfrm>
            <a:off x="1146100" y="3840157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528" name="AutoShape 322"/>
          <p:cNvCxnSpPr>
            <a:cxnSpLocks noChangeShapeType="1"/>
          </p:cNvCxnSpPr>
          <p:nvPr/>
        </p:nvCxnSpPr>
        <p:spPr bwMode="auto">
          <a:xfrm>
            <a:off x="1133828" y="2173611"/>
            <a:ext cx="423700" cy="1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39" name="Title 4"/>
          <p:cNvSpPr>
            <a:spLocks noGrp="1"/>
          </p:cNvSpPr>
          <p:nvPr>
            <p:ph type="title"/>
          </p:nvPr>
        </p:nvSpPr>
        <p:spPr>
          <a:xfrm>
            <a:off x="457200" y="259080"/>
            <a:ext cx="8229600" cy="595313"/>
          </a:xfrm>
        </p:spPr>
        <p:txBody>
          <a:bodyPr/>
          <a:lstStyle/>
          <a:p>
            <a:r>
              <a:rPr lang="en-US" b="1" dirty="0"/>
              <a:t>2018/19 Plan and Timeline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5385" y="1481496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7366" y="3168259"/>
            <a:ext cx="7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</a:t>
            </a:r>
          </a:p>
        </p:txBody>
      </p:sp>
    </p:spTree>
    <p:extLst>
      <p:ext uri="{BB962C8B-B14F-4D97-AF65-F5344CB8AC3E}">
        <p14:creationId xmlns:p14="http://schemas.microsoft.com/office/powerpoint/2010/main" val="20011728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1377</Words>
  <Application>Microsoft Office PowerPoint</Application>
  <PresentationFormat>On-screen Show (4:3)</PresentationFormat>
  <Paragraphs>279</Paragraphs>
  <Slides>42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1_Office Theme</vt:lpstr>
      <vt:lpstr>Office Theme</vt:lpstr>
      <vt:lpstr>PowerPoint Presentation</vt:lpstr>
      <vt:lpstr>Tonight’s Presentation</vt:lpstr>
      <vt:lpstr>2018 Activities To Date</vt:lpstr>
      <vt:lpstr>2018 Activities To Date</vt:lpstr>
      <vt:lpstr>2018 Activities To Date</vt:lpstr>
      <vt:lpstr>2018 Activities To Date</vt:lpstr>
      <vt:lpstr>2018 Activities To Date</vt:lpstr>
      <vt:lpstr>2018 Plan and Timeline</vt:lpstr>
      <vt:lpstr>2018/19 Plan and Timeline</vt:lpstr>
      <vt:lpstr>2018/19 Plan and Timeline</vt:lpstr>
      <vt:lpstr>2018/19 Plan and Timeline</vt:lpstr>
      <vt:lpstr>Planned Long Term Activities</vt:lpstr>
      <vt:lpstr>Scientists Update:</vt:lpstr>
      <vt:lpstr>The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Phytoplankton Abundances </vt:lpstr>
      <vt:lpstr>Pseudo-Nitzschia Abundances </vt:lpstr>
      <vt:lpstr>PowerPoint Presentation</vt:lpstr>
      <vt:lpstr>Nutrient Sources (Where are nutrients that may drive the problem coming from?)</vt:lpstr>
      <vt:lpstr>What is a Nutrient Source Study?</vt:lpstr>
      <vt:lpstr>What Does a Nutrient Source Study Include?</vt:lpstr>
      <vt:lpstr>What Does a Nutrient Source Study Include?</vt:lpstr>
      <vt:lpstr>Possible Findings of Study</vt:lpstr>
      <vt:lpstr>Possible Outcomes</vt:lpstr>
      <vt:lpstr>Possible Outcomes</vt:lpstr>
      <vt:lpstr>Hydrology Study</vt:lpstr>
      <vt:lpstr>Signs of a Potential Algal Bloom</vt:lpstr>
      <vt:lpstr>PowerPoint Presentation</vt:lpstr>
      <vt:lpstr>PowerPoint Presentation</vt:lpstr>
      <vt:lpstr>Response Plan for Fish Kill Event</vt:lpstr>
      <vt:lpstr>Keeping the Community Informed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Channel Islands Harbor</dc:title>
  <dc:creator>Sandra Burkhart</dc:creator>
  <cp:lastModifiedBy>Sandra Burkhart</cp:lastModifiedBy>
  <cp:revision>168</cp:revision>
  <dcterms:modified xsi:type="dcterms:W3CDTF">2018-10-22T19:07:18Z</dcterms:modified>
</cp:coreProperties>
</file>